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5" r:id="rId4"/>
    <p:sldId id="265" r:id="rId5"/>
    <p:sldId id="266" r:id="rId6"/>
    <p:sldId id="267" r:id="rId7"/>
    <p:sldId id="268" r:id="rId8"/>
    <p:sldId id="257" r:id="rId9"/>
    <p:sldId id="271" r:id="rId10"/>
    <p:sldId id="272" r:id="rId11"/>
    <p:sldId id="277" r:id="rId12"/>
    <p:sldId id="273" r:id="rId13"/>
    <p:sldId id="276" r:id="rId14"/>
    <p:sldId id="260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A"/>
    <a:srgbClr val="EA5A37"/>
    <a:srgbClr val="F9B121"/>
    <a:srgbClr val="53B37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I:\konferencja%20podsumowuj&#261;ca\wyniki_szkol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Arkusz1!$AC$3</c:f>
              <c:strCache>
                <c:ptCount val="1"/>
                <c:pt idx="0">
                  <c:v>Aktywni uczestnicy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8CCA"/>
              </a:solidFill>
              <a:ln w="19050">
                <a:solidFill>
                  <a:srgbClr val="008CCA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346583432053937E-2"/>
                  <c:y val="-3.3700470922066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Arkusz1!$AB$4:$AC$4</c:f>
              <c:numCache>
                <c:formatCode>0%</c:formatCode>
                <c:ptCount val="2"/>
                <c:pt idx="0">
                  <c:v>5.5452865064695045E-2</c:v>
                </c:pt>
                <c:pt idx="1">
                  <c:v>0.94454713493530496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Arkusz1!$AE$3</c:f>
              <c:strCache>
                <c:ptCount val="1"/>
                <c:pt idx="0">
                  <c:v>Frekwencja rowerowa</c:v>
                </c:pt>
              </c:strCache>
            </c:strRef>
          </c:tx>
          <c:dPt>
            <c:idx val="0"/>
            <c:bubble3D val="0"/>
            <c:spPr>
              <a:solidFill>
                <a:srgbClr val="EA5A37"/>
              </a:solidFill>
              <a:ln w="19050">
                <a:solidFill>
                  <a:srgbClr val="EA5A37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Arkusz1!$AE$4:$AF$4</c:f>
              <c:numCache>
                <c:formatCode>0%</c:formatCode>
                <c:ptCount val="2"/>
                <c:pt idx="0">
                  <c:v>0.73947422468679402</c:v>
                </c:pt>
                <c:pt idx="1">
                  <c:v>0.26052577531320598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Arkusz1!$AC$3</c:f>
              <c:strCache>
                <c:ptCount val="1"/>
                <c:pt idx="0">
                  <c:v>Aktywni uczestnicy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8CCA"/>
              </a:solidFill>
              <a:ln w="19050">
                <a:solidFill>
                  <a:srgbClr val="008CCA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346583432053937E-2"/>
                  <c:y val="-3.3700470922066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Arkusz1!$AE$3</c:f>
              <c:strCache>
                <c:ptCount val="1"/>
                <c:pt idx="0">
                  <c:v>Frekwencja rowerowa</c:v>
                </c:pt>
              </c:strCache>
            </c:strRef>
          </c:tx>
          <c:dPt>
            <c:idx val="0"/>
            <c:bubble3D val="0"/>
            <c:spPr>
              <a:solidFill>
                <a:srgbClr val="EA5A37"/>
              </a:solidFill>
              <a:ln w="19050">
                <a:solidFill>
                  <a:srgbClr val="EA5A37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\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Arkusz1!$AE$5:$AF$5</c:f>
              <c:numCache>
                <c:formatCode>0%</c:formatCode>
                <c:ptCount val="2"/>
                <c:pt idx="0">
                  <c:v>0.65801390910561219</c:v>
                </c:pt>
                <c:pt idx="1">
                  <c:v>0.34198609089438781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Arkusz1!$AE$3</c:f>
              <c:strCache>
                <c:ptCount val="1"/>
                <c:pt idx="0">
                  <c:v>Frekwencja rowerowa</c:v>
                </c:pt>
              </c:strCache>
            </c:strRef>
          </c:tx>
          <c:dPt>
            <c:idx val="0"/>
            <c:bubble3D val="0"/>
            <c:spPr>
              <a:solidFill>
                <a:srgbClr val="EA5A37"/>
              </a:solidFill>
              <a:ln w="19050">
                <a:solidFill>
                  <a:srgbClr val="EA5A37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\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Arkusz1!$AE$6:$AF$6</c:f>
              <c:numCache>
                <c:formatCode>0%</c:formatCode>
                <c:ptCount val="2"/>
                <c:pt idx="0">
                  <c:v>0.64247507901774858</c:v>
                </c:pt>
                <c:pt idx="1">
                  <c:v>0.35752492098225142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Arkusz1!$AE$3</c:f>
              <c:strCache>
                <c:ptCount val="1"/>
                <c:pt idx="0">
                  <c:v>Frekwencja rowerowa</c:v>
                </c:pt>
              </c:strCache>
            </c:strRef>
          </c:tx>
          <c:dPt>
            <c:idx val="0"/>
            <c:bubble3D val="0"/>
            <c:spPr>
              <a:solidFill>
                <a:srgbClr val="EA5A37"/>
              </a:solidFill>
              <a:ln w="19050">
                <a:solidFill>
                  <a:srgbClr val="EA5A37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[1]Arkusz1!$J$2:$K$2</c:f>
              <c:numCache>
                <c:formatCode>0.0%</c:formatCode>
                <c:ptCount val="2"/>
                <c:pt idx="0">
                  <c:v>0.95410628019323673</c:v>
                </c:pt>
                <c:pt idx="1">
                  <c:v>4.5893719806763267E-2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147375328083989"/>
          <c:y val="0.18136009040536602"/>
          <c:w val="0.40268627423360986"/>
          <c:h val="0.78160287255759697"/>
        </c:manualLayout>
      </c:layout>
      <c:doughnutChart>
        <c:varyColors val="1"/>
        <c:ser>
          <c:idx val="0"/>
          <c:order val="0"/>
          <c:tx>
            <c:strRef>
              <c:f>Arkusz1!$AE$3</c:f>
              <c:strCache>
                <c:ptCount val="1"/>
                <c:pt idx="0">
                  <c:v>Frekwencja rowerowa</c:v>
                </c:pt>
              </c:strCache>
            </c:strRef>
          </c:tx>
          <c:dPt>
            <c:idx val="0"/>
            <c:bubble3D val="0"/>
            <c:spPr>
              <a:solidFill>
                <a:srgbClr val="EA5A37"/>
              </a:solidFill>
              <a:ln w="19050">
                <a:solidFill>
                  <a:srgbClr val="EA5A37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Arkusz1!$AB$5:$AC$5</c:f>
              <c:numCache>
                <c:formatCode>0%</c:formatCode>
                <c:ptCount val="2"/>
                <c:pt idx="0" formatCode="0.0%">
                  <c:v>6.695778748180492E-2</c:v>
                </c:pt>
                <c:pt idx="1">
                  <c:v>0.93304221251819508</c:v>
                </c:pt>
              </c:numCache>
            </c:numRef>
          </c:cat>
          <c:val>
            <c:numRef>
              <c:f>[1]Arkusz1!$J$3:$K$3</c:f>
              <c:numCache>
                <c:formatCode>0.0%</c:formatCode>
                <c:ptCount val="2"/>
                <c:pt idx="0" formatCode="0%">
                  <c:v>0.93333333333333335</c:v>
                </c:pt>
                <c:pt idx="1">
                  <c:v>6.6666666666666652E-2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9C98-7A1F-46A1-8D95-9BEC61B440EF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7BE21-0CF1-49C0-AC24-BE8AD083A2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67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0693-3AA4-4375-B2D3-32A752EB1C4D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87BE-3A92-414B-B5C0-6BF385E350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65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7E1B-7123-4CD3-9F06-28B162E36B1A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9811F-69EE-474E-A68A-EBE97F240F9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73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4AF2-5062-409E-A5B3-3C6EE594036E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68A9-1B6A-4B94-9F62-44A772641BA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48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75BA-EC2E-4430-9786-13BD5AFF3613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8652-76FD-42C5-B79B-A12EF719056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04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4A70-3DFD-44B2-8C86-1B07749E06E9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20620-52E3-4468-8EF0-EE16F03889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65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1DA-B07E-4E69-85F4-3D04BA4846AF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1DC70-3F84-43A5-BB88-7D00700253B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7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61E1-1096-4151-AFB5-77589520282A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1BB9-4818-44EC-B1BE-A3139AB9D2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95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953C-8BC1-477E-B376-D9B62C80B0A2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94218-021F-4FC7-865B-63EFDD7DA4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33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A53A-5F46-4CDA-84E7-94FA083AB5DC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8D2-174A-47C6-B6E6-E471EF860AC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367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AA87-7E60-42D9-A50A-6A8ADB3E3273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C443-43EB-4EAF-9891-2047C9D340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944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E77123-0F8B-4574-89B4-19A67A8B1A44}" type="datetimeFigureOut">
              <a:rPr lang="pl-PL"/>
              <a:pPr>
                <a:defRPr/>
              </a:pPr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79EC4D-9BB1-4809-B1C2-BAB66B3064B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Podtytuł 4"/>
          <p:cNvSpPr>
            <a:spLocks noGrp="1"/>
          </p:cNvSpPr>
          <p:nvPr>
            <p:ph type="subTitle" idx="1"/>
          </p:nvPr>
        </p:nvSpPr>
        <p:spPr>
          <a:xfrm>
            <a:off x="0" y="6337300"/>
            <a:ext cx="9144000" cy="547688"/>
          </a:xfrm>
        </p:spPr>
        <p:txBody>
          <a:bodyPr anchor="ctr"/>
          <a:lstStyle/>
          <a:p>
            <a:pPr eaLnBrk="1" hangingPunct="1"/>
            <a:r>
              <a:rPr lang="pl-PL" altLang="pl-PL" sz="10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 dirty="0" smtClean="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39552" y="188640"/>
            <a:ext cx="6917928" cy="5985049"/>
            <a:chOff x="0" y="0"/>
            <a:chExt cx="5765800" cy="5257800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79400"/>
              <a:ext cx="5765800" cy="4978400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400" y="0"/>
              <a:ext cx="2413000" cy="1498600"/>
            </a:xfrm>
            <a:prstGeom prst="rect">
              <a:avLst/>
            </a:prstGeom>
          </p:spPr>
        </p:pic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308061"/>
            <a:ext cx="2016224" cy="154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556792"/>
            <a:ext cx="5959478" cy="51320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7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9263"/>
            <a:ext cx="3275856" cy="1080120"/>
          </a:xfrm>
          <a:prstGeom prst="rect">
            <a:avLst/>
          </a:prstGeom>
          <a:solidFill>
            <a:srgbClr val="008C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III miejsce ex aequo: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0241" y="645344"/>
            <a:ext cx="5868144" cy="1084037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Szkoła Podstawowa nr 205 im. Żołnierzy Powstania Warszawskiego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868144" y="2813419"/>
            <a:ext cx="3275856" cy="3523880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084763"/>
              </p:ext>
            </p:extLst>
          </p:nvPr>
        </p:nvGraphicFramePr>
        <p:xfrm>
          <a:off x="5148064" y="2924944"/>
          <a:ext cx="5344762" cy="327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rostokąt 12"/>
          <p:cNvSpPr/>
          <p:nvPr/>
        </p:nvSpPr>
        <p:spPr>
          <a:xfrm>
            <a:off x="3275856" y="1729381"/>
            <a:ext cx="5868144" cy="1084037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Szkoła Podstawowa nr 313 im. Polskich Odkrywców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0" y="-27384"/>
            <a:ext cx="9144000" cy="672726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Podtytuł 4"/>
          <p:cNvSpPr txBox="1">
            <a:spLocks/>
          </p:cNvSpPr>
          <p:nvPr/>
        </p:nvSpPr>
        <p:spPr bwMode="auto">
          <a:xfrm>
            <a:off x="-252536" y="6337300"/>
            <a:ext cx="9721080" cy="54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51346"/>
              </p:ext>
            </p:extLst>
          </p:nvPr>
        </p:nvGraphicFramePr>
        <p:xfrm>
          <a:off x="107504" y="116632"/>
          <a:ext cx="4464496" cy="65810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60040"/>
                <a:gridCol w="3480148"/>
                <a:gridCol w="624308"/>
              </a:tblGrid>
              <a:tr h="368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Miejsce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Nazwa szkoły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Frekwencja rowerowa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14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66 im. ks. Juliana Chrościckiego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74%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4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209 im. Hanki Ordonówny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66%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205 im. Żołnierzy Powstania Warszawskiego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64%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313 im. Polskich Odkrywców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64%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80 im. Marii Kownackiej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63%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Szkoła Podstawowa z Oddziałami Integracyjnymi nr 68 im. Artura Oppmana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61%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63 im. Zawiszy Czarnego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59%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340 im. Profesora Bogusława Molskiego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59%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138 z Oddziałami Integracyjnymi im. Józefa Horsta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58%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Szkoła Podstawowa z Oddziałami Integracyjnymi nr 14 im. Bohaterów Warszawy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353 im. "Wielkich Odkrywców"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97 im. Leona Kruczkowskiego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336 im. Janka Bytnara "Rudego"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92 im. Jana Brzechwy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56%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12 im. Powstańców Śląskich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55%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55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133 im. Stefana Czarnieckiego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55%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323 im. Polskich Olimpijczyków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55%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264 im. Gabrieli Mistral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z Oddziałami Integracyjnymi nr 154 im. Pawła Edmunda Strzeleckiego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52%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261 im. St. Kostki Potockiego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41 z Oddziałami Integracyjnymi im. Stanisława Staszica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z Oddziałami Integracyjnymi nr 30 im. Powstańców 1863 r.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100 im. płk. Francesco Nullo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206 z Oddziałami Integracyjnymi im. Władysława Reymonta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48%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z Oddziałami Integracyjnymi nr 61 im. Juliana Przybosia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65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z Oddziałami Integracyjnymi nr 344 im. Powstania Warszawskiego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Szkoła Podstawowa nr 258 im. gen. Jakuba Jasińskiego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3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Szkoła Podstawowa nr 277 im. Elizy Orzeszkowej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13528"/>
              </p:ext>
            </p:extLst>
          </p:nvPr>
        </p:nvGraphicFramePr>
        <p:xfrm>
          <a:off x="4716016" y="116632"/>
          <a:ext cx="4320479" cy="658102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65186"/>
                <a:gridCol w="3451238"/>
                <a:gridCol w="504055"/>
              </a:tblGrid>
              <a:tr h="4184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kern="1200" dirty="0">
                          <a:effectLst/>
                        </a:rPr>
                        <a:t>Miejsce</a:t>
                      </a:r>
                      <a:endParaRPr lang="pl-PL" sz="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kern="1200" dirty="0">
                          <a:effectLst/>
                        </a:rPr>
                        <a:t>Nazwa szkoły</a:t>
                      </a:r>
                      <a:endParaRPr lang="pl-PL" sz="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kern="1200" dirty="0">
                          <a:effectLst/>
                        </a:rPr>
                        <a:t>Frekwencja rowerowa</a:t>
                      </a:r>
                      <a:endParaRPr lang="pl-PL" sz="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 dirty="0">
                          <a:effectLst/>
                        </a:rPr>
                        <a:t>29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>
                          <a:effectLst/>
                        </a:rPr>
                        <a:t>Szkoła Podstawowa nr 109 im. Batalionów Chłopskich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46%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1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 dirty="0">
                          <a:effectLst/>
                        </a:rPr>
                        <a:t>29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z Oddziałami Integracyjnymi nr 330 im. Nauczycieli Tajnego Nauczania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46%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1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29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217 z Oddziałami Integracyjnymi im. Obrońców Radiostacji AK w Rembertowie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46%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32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65 im. Władysława Orkana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45%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33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84 im. Waleriana Łukasińskiego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44%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33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>
                          <a:effectLst/>
                        </a:rPr>
                        <a:t>Szkoła Podstawowa nr 267 im. Juliusza Słowackiego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44%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1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33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94 im. Marszałka Polski Józefa Piłsudskiego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44%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36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238 im. Christo </a:t>
                      </a:r>
                      <a:r>
                        <a:rPr lang="pl-PL" sz="1000" u="none" strike="noStrike" kern="1200" dirty="0" err="1">
                          <a:effectLst/>
                        </a:rPr>
                        <a:t>Botewa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43%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37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10 im. Grzegorza Piramowicza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42%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38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104 im. Macieja Rataja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41%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952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38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>
                          <a:effectLst/>
                        </a:rPr>
                        <a:t>Szkoła Podstawowa nr 103 im. Bohaterów Warszawy 1939-1945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41%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1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38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98 z Oddziałami Integracyjnymi im. Lucy </a:t>
                      </a:r>
                      <a:r>
                        <a:rPr lang="pl-PL" sz="1000" u="none" strike="noStrike" kern="1200" dirty="0" err="1">
                          <a:effectLst/>
                        </a:rPr>
                        <a:t>Maud</a:t>
                      </a:r>
                      <a:r>
                        <a:rPr lang="pl-PL" sz="1000" u="none" strike="noStrike" kern="1200" dirty="0">
                          <a:effectLst/>
                        </a:rPr>
                        <a:t> Montgomery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41%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41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306 im. ks. Jana Twardowskiego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40%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42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255 im. Cypriana Kamila Norwida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38%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42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25 im. Komisji Edukacji Narodowej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38%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952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44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254 im. Generała Franciszka Żymirskiego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37%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45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50 im. Królowej Jadwigi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36%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46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Bednarska Szkoła Podstawowa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35%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46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53 im. gen. Mariusza Zaruskiego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35%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949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48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204 im. 19 Pułku Ułanów Wołyńskich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34%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49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300 im. Wandy Rutkiewicz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33%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50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150 im. Walerego Wróblewskiego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32%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51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175 im. Heleny Marusarzówny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29%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1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51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301 z Oddziałami Integracyjnymi im. gen. Zygmunta Berlinga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29%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53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210 im. Bohaterów Pawiaka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29%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54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Ogólnokształcąca Szkoła Muzyczna I Stopnia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>
                          <a:effectLst/>
                        </a:rPr>
                        <a:t>27%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59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kern="1200">
                          <a:effectLst/>
                        </a:rPr>
                        <a:t>55</a:t>
                      </a:r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kern="1200" dirty="0">
                          <a:effectLst/>
                        </a:rPr>
                        <a:t>Szkoła Podstawowa nr 169 im. Orła Białego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kern="1200" dirty="0">
                          <a:effectLst/>
                        </a:rPr>
                        <a:t>23%</a:t>
                      </a:r>
                      <a:endParaRPr lang="pl-PL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0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5" y="1256572"/>
            <a:ext cx="9073009" cy="571375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7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11230"/>
            <a:ext cx="2411760" cy="1264632"/>
          </a:xfrm>
          <a:prstGeom prst="rect">
            <a:avLst/>
          </a:prstGeom>
          <a:solidFill>
            <a:srgbClr val="008C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Najaktywniejsza klasa: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05878" y="603856"/>
            <a:ext cx="3515088" cy="1272006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4a </a:t>
            </a:r>
            <a:endParaRPr lang="pl-PL" sz="2400" dirty="0" smtClean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SP nr </a:t>
            </a:r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261 im. St. Kostki Potockiego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900271" y="640983"/>
            <a:ext cx="3243729" cy="2515785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98168"/>
              </p:ext>
            </p:extLst>
          </p:nvPr>
        </p:nvGraphicFramePr>
        <p:xfrm>
          <a:off x="5580112" y="726446"/>
          <a:ext cx="4248472" cy="24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rostokąt 15"/>
          <p:cNvSpPr/>
          <p:nvPr/>
        </p:nvSpPr>
        <p:spPr>
          <a:xfrm>
            <a:off x="0" y="-27384"/>
            <a:ext cx="9144000" cy="672726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Podtytuł 4"/>
          <p:cNvSpPr txBox="1">
            <a:spLocks/>
          </p:cNvSpPr>
          <p:nvPr/>
        </p:nvSpPr>
        <p:spPr bwMode="auto">
          <a:xfrm>
            <a:off x="-180528" y="6337300"/>
            <a:ext cx="9937104" cy="54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p66waw.szkolnastrona.pl/thumbnail.php?f=files/pl/zdjecie0546-1463860175.jpg&amp;width=1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5" y="1556792"/>
            <a:ext cx="43924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7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sp66waw.szkolnastrona.pl/thumbnail.php?f=files/pl/zdjecie0543-1463860175.jpg&amp;width=1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876"/>
            <a:ext cx="4725663" cy="63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0" y="611230"/>
            <a:ext cx="2411760" cy="1264632"/>
          </a:xfrm>
          <a:prstGeom prst="rect">
            <a:avLst/>
          </a:prstGeom>
          <a:solidFill>
            <a:srgbClr val="008C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II miejsce: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05878" y="603856"/>
            <a:ext cx="3515088" cy="1272006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1b </a:t>
            </a:r>
          </a:p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SP nr </a:t>
            </a:r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66 im. ks. Juliana Chrościckiego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900271" y="640983"/>
            <a:ext cx="3243729" cy="2515785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0507"/>
              </p:ext>
            </p:extLst>
          </p:nvPr>
        </p:nvGraphicFramePr>
        <p:xfrm>
          <a:off x="5580112" y="726446"/>
          <a:ext cx="4248472" cy="24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rostokąt 15"/>
          <p:cNvSpPr/>
          <p:nvPr/>
        </p:nvSpPr>
        <p:spPr>
          <a:xfrm>
            <a:off x="0" y="-27384"/>
            <a:ext cx="9144000" cy="672726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Podtytuł 4"/>
          <p:cNvSpPr txBox="1">
            <a:spLocks/>
          </p:cNvSpPr>
          <p:nvPr/>
        </p:nvSpPr>
        <p:spPr bwMode="auto">
          <a:xfrm>
            <a:off x="-180528" y="6337300"/>
            <a:ext cx="9937104" cy="54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48" name="Podtytuł 4"/>
          <p:cNvSpPr txBox="1">
            <a:spLocks/>
          </p:cNvSpPr>
          <p:nvPr/>
        </p:nvSpPr>
        <p:spPr bwMode="auto">
          <a:xfrm>
            <a:off x="15240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6149" name="Obraz 8" descr="mini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outlook.office.com/owa/service.svc/s/GetAttachmentThumbnail?id=AAMkADhiYWM1YmM4LTMxMTgtNDAzZS1iYzhkLTUzYzhjNGU4NmQzNABGAAAAAACkEbJFDqj8TrzRrcYrajZCBwBM1ZWmY9n2SLM%2FnT3ysCzRAAAAAAEMAABM1ZWmY9n2SLM%2FnT3ysCzRAABadFfMAAABEgAQAMo1I7mqN6xEvjsvJbHAj0w%3D&amp;thumbnailType=2&amp;X-OWA-CANARY=0HDnLiMdlUuluSHl2wNqbgDYT-JsldMYdrzRK8TIBwrXxR-_BGyozKKUZEQL-mPchA_u37DbTCw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-130538"/>
            <a:ext cx="6840760" cy="6434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amknij okn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8889504" cy="63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24" name="Podtytuł 4"/>
          <p:cNvSpPr txBox="1">
            <a:spLocks/>
          </p:cNvSpPr>
          <p:nvPr/>
        </p:nvSpPr>
        <p:spPr bwMode="auto">
          <a:xfrm>
            <a:off x="15240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125" name="Obraz 7" descr="mini whit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395319" y="1466907"/>
            <a:ext cx="2765392" cy="2250125"/>
          </a:xfrm>
          <a:prstGeom prst="rect">
            <a:avLst/>
          </a:prstGeom>
          <a:solidFill>
            <a:srgbClr val="EA5A3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l-PL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Pomysłodawcą kampanii jest Miasto Gdańsk, gdzie Rowerowy Maj zorganizowany był po raz trzeci</a:t>
            </a:r>
          </a:p>
          <a:p>
            <a:pPr algn="ctr"/>
            <a:endParaRPr lang="pl-PL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www.zdiz.gda.pl/ZDiZGdanskFiles/image/Banery%20do%20boksow/BOKSY_NOWE_PRAWA/logo_GDANS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319" y="3711713"/>
            <a:ext cx="2769901" cy="26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19" y="-46275"/>
            <a:ext cx="2765392" cy="1513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50903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5076056" y="4854432"/>
            <a:ext cx="39608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l-PL"/>
            </a:defPPr>
            <a:lvl1pPr eaLnBrk="1" hangingPunct="1">
              <a:defRPr sz="35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l-PL" altLang="pl-PL" dirty="0"/>
              <a:t>1417 warsztatów</a:t>
            </a:r>
          </a:p>
        </p:txBody>
      </p:sp>
      <p:sp>
        <p:nvSpPr>
          <p:cNvPr id="7" name="Podtytuł 4"/>
          <p:cNvSpPr txBox="1">
            <a:spLocks/>
          </p:cNvSpPr>
          <p:nvPr/>
        </p:nvSpPr>
        <p:spPr bwMode="auto">
          <a:xfrm>
            <a:off x="-180528" y="6337300"/>
            <a:ext cx="9505056" cy="54768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0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29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75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5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" r="-3252"/>
          <a:stretch/>
        </p:blipFill>
        <p:spPr>
          <a:xfrm>
            <a:off x="-36512" y="1124744"/>
            <a:ext cx="9144000" cy="518397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7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645342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9263"/>
            <a:ext cx="3275856" cy="1080120"/>
          </a:xfrm>
          <a:prstGeom prst="rect">
            <a:avLst/>
          </a:prstGeom>
          <a:solidFill>
            <a:srgbClr val="008C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Zwycięzca: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0241" y="645344"/>
            <a:ext cx="5868144" cy="1084037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Szkoła Podstawowa </a:t>
            </a:r>
          </a:p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nr 66 im. Ks. Juliana Chrościckiego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868144" y="3918767"/>
            <a:ext cx="3275856" cy="2389958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Wykres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72295"/>
              </p:ext>
            </p:extLst>
          </p:nvPr>
        </p:nvGraphicFramePr>
        <p:xfrm>
          <a:off x="5035781" y="4103090"/>
          <a:ext cx="5269923" cy="226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rostokąt 11"/>
          <p:cNvSpPr/>
          <p:nvPr/>
        </p:nvSpPr>
        <p:spPr>
          <a:xfrm>
            <a:off x="5868144" y="1729381"/>
            <a:ext cx="3275856" cy="2318247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896973"/>
              </p:ext>
            </p:extLst>
          </p:nvPr>
        </p:nvGraphicFramePr>
        <p:xfrm>
          <a:off x="5059886" y="1700805"/>
          <a:ext cx="5344762" cy="230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Podtytuł 4"/>
          <p:cNvSpPr txBox="1">
            <a:spLocks/>
          </p:cNvSpPr>
          <p:nvPr/>
        </p:nvSpPr>
        <p:spPr bwMode="auto">
          <a:xfrm>
            <a:off x="-252536" y="6337300"/>
            <a:ext cx="9649072" cy="54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662913"/>
            <a:ext cx="7165346" cy="570127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6" name="Podtytuł 4"/>
          <p:cNvSpPr txBox="1">
            <a:spLocks/>
          </p:cNvSpPr>
          <p:nvPr/>
        </p:nvSpPr>
        <p:spPr bwMode="auto">
          <a:xfrm>
            <a:off x="-252536" y="6337300"/>
            <a:ext cx="9649072" cy="547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3077" name="Obraz 7" descr="mini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308725"/>
            <a:ext cx="44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9B1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9263"/>
            <a:ext cx="3275856" cy="1080120"/>
          </a:xfrm>
          <a:prstGeom prst="rect">
            <a:avLst/>
          </a:prstGeom>
          <a:solidFill>
            <a:srgbClr val="008CC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II miejsce:</a:t>
            </a:r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868144" y="3918766"/>
            <a:ext cx="3275856" cy="2418531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868144" y="1729381"/>
            <a:ext cx="3275856" cy="2318247"/>
          </a:xfrm>
          <a:prstGeom prst="rect">
            <a:avLst/>
          </a:prstGeom>
          <a:solidFill>
            <a:srgbClr val="53B37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0241" y="645344"/>
            <a:ext cx="5868144" cy="1084037"/>
          </a:xfrm>
          <a:prstGeom prst="rect">
            <a:avLst/>
          </a:prstGeom>
          <a:solidFill>
            <a:srgbClr val="EA5A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Szkoła Podstawowa nr 209 im. Hanki Ordonówny</a:t>
            </a:r>
          </a:p>
        </p:txBody>
      </p:sp>
      <p:graphicFrame>
        <p:nvGraphicFramePr>
          <p:cNvPr id="20" name="Wykres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83164"/>
              </p:ext>
            </p:extLst>
          </p:nvPr>
        </p:nvGraphicFramePr>
        <p:xfrm>
          <a:off x="5035781" y="4103090"/>
          <a:ext cx="5269923" cy="226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/>
          <p:cNvSpPr/>
          <p:nvPr/>
        </p:nvSpPr>
        <p:spPr>
          <a:xfrm>
            <a:off x="0" y="0"/>
            <a:ext cx="9144000" cy="645342"/>
          </a:xfrm>
          <a:prstGeom prst="rect">
            <a:avLst/>
          </a:prstGeom>
          <a:solidFill>
            <a:srgbClr val="F9B1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ROWEROWY MAJ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Wykres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409445"/>
              </p:ext>
            </p:extLst>
          </p:nvPr>
        </p:nvGraphicFramePr>
        <p:xfrm>
          <a:off x="5059886" y="1700805"/>
          <a:ext cx="5344762" cy="230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76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eon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867</Words>
  <Application>Microsoft Office PowerPoint</Application>
  <PresentationFormat>Pokaz na ekranie (4:3)</PresentationFormat>
  <Paragraphs>214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 Unicode MS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Rowerowy Maj</dc:title>
  <dc:creator>dell</dc:creator>
  <cp:lastModifiedBy>Edyta Mantorska</cp:lastModifiedBy>
  <cp:revision>32</cp:revision>
  <dcterms:created xsi:type="dcterms:W3CDTF">2015-03-17T19:04:05Z</dcterms:created>
  <dcterms:modified xsi:type="dcterms:W3CDTF">2016-06-16T18:13:18Z</dcterms:modified>
</cp:coreProperties>
</file>