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303" r:id="rId3"/>
    <p:sldId id="313" r:id="rId4"/>
    <p:sldId id="275" r:id="rId5"/>
    <p:sldId id="314" r:id="rId6"/>
    <p:sldId id="321" r:id="rId7"/>
    <p:sldId id="317" r:id="rId8"/>
    <p:sldId id="322" r:id="rId9"/>
    <p:sldId id="319" r:id="rId10"/>
    <p:sldId id="320" r:id="rId11"/>
    <p:sldId id="318" r:id="rId12"/>
    <p:sldId id="323" r:id="rId13"/>
    <p:sldId id="324" r:id="rId14"/>
    <p:sldId id="309" r:id="rId15"/>
    <p:sldId id="298" r:id="rId16"/>
    <p:sldId id="315" r:id="rId17"/>
    <p:sldId id="302" r:id="rId18"/>
    <p:sldId id="310" r:id="rId19"/>
  </p:sldIdLst>
  <p:sldSz cx="9144000" cy="6858000" type="screen4x3"/>
  <p:notesSz cx="6797675" cy="98726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467" autoAdjust="0"/>
  </p:normalViewPr>
  <p:slideViewPr>
    <p:cSldViewPr>
      <p:cViewPr varScale="1">
        <p:scale>
          <a:sx n="83" d="100"/>
          <a:sy n="83" d="100"/>
        </p:scale>
        <p:origin x="276" y="60"/>
      </p:cViewPr>
      <p:guideLst>
        <p:guide orient="horz" pos="39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760" y="72"/>
      </p:cViewPr>
      <p:guideLst>
        <p:guide orient="horz" pos="3110"/>
        <p:guide pos="2142"/>
      </p:guideLst>
    </p:cSldViewPr>
  </p:notes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21821095099454"/>
          <c:y val="8.8694049485287252E-2"/>
          <c:w val="0.64444444444444449"/>
          <c:h val="0.8592592592592592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AF-44D7-81F6-5D59FDA499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AF-44D7-81F6-5D59FDA499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AF-44D7-81F6-5D59FDA499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AF-44D7-81F6-5D59FDA49941}"/>
              </c:ext>
            </c:extLst>
          </c:dPt>
          <c:cat>
            <c:strRef>
              <c:f>Arkusz1!$A$2:$A$5</c:f>
              <c:strCache>
                <c:ptCount val="2"/>
                <c:pt idx="0">
                  <c:v>asfalt</c:v>
                </c:pt>
                <c:pt idx="1">
                  <c:v>inne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0.33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AF-44D7-81F6-5D59FDA49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C431-A0B4-4186-8224-F475A0768B53}" type="datetimeFigureOut">
              <a:rPr lang="pl-PL" smtClean="0"/>
              <a:t>01.12.2017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74F6-F558-4383-ACC6-E2323D0201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0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40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93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82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7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91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71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3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83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7CBA-3E32-4099-B6D8-E394E95CED07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2ADDD-B892-45EA-8ACA-D431367B6D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183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69EF-CC85-4304-83F2-D0EE7DAB0D72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00DF-B354-4CC7-919F-38E9D205DF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277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498E-8CEB-45E9-A3FB-E93251C1D1DD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1D5E4-525A-4221-B734-1469C072EC0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427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A0BA-2234-4621-82B8-4A943BFA8129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7FAA-714A-41F9-9806-30A172BC75C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dtytuł 4"/>
          <p:cNvSpPr txBox="1">
            <a:spLocks/>
          </p:cNvSpPr>
          <p:nvPr userDrawn="1"/>
        </p:nvSpPr>
        <p:spPr bwMode="auto">
          <a:xfrm>
            <a:off x="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Rowerowa Warszawa 2015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0" name="Obraz 10" descr="mini 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F634-81DD-47FF-9961-070233B778E1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FA81-500D-42BB-9F52-0973653422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73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AA23-8EAF-44FF-8534-669C0D7CFCEC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CD2A-3E35-42CB-81B0-D4CC52A18C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21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F8E5-CBB9-4FBD-95A3-2BCBE22EBBAE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DA09-496C-4415-84C2-ECDF0C007C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93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DBF2-A0FA-484C-8370-5E5AB360D491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0199A-808C-4AA4-A3F0-E70EB5BB2FA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A5FC-A39D-438F-86A4-60D041720D4F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27411-0B25-471B-B3EC-15997CA595D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406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9BE0-A494-4302-80ED-93731E0A285A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B965-12A2-4CA2-BE0E-A8A68544C4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71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D70A-A615-42A7-9900-BAAA3E42B41F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61A5-51E8-4F29-A3F8-BDE160212A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70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24279-2292-4DDB-8527-D3756BD81572}" type="datetimeFigureOut">
              <a:rPr lang="pl-PL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825A837-7B44-4349-9B16-6F497691721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Symbol zastępczy daty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37DA0BA-2234-4621-82B8-4A943BFA8129}" type="datetimeFigureOut">
              <a:rPr lang="pl-PL" smtClean="0"/>
              <a:pPr>
                <a:defRPr/>
              </a:pPr>
              <a:t>01.12.2017</a:t>
            </a:fld>
            <a:endParaRPr lang="pl-PL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EFFD7FAA-714A-41F9-9806-30A172BC75CA}" type="slidenum">
              <a:rPr lang="pl-PL" altLang="pl-PL" smtClean="0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odtytuł 4"/>
          <p:cNvSpPr txBox="1">
            <a:spLocks/>
          </p:cNvSpPr>
          <p:nvPr userDrawn="1"/>
        </p:nvSpPr>
        <p:spPr bwMode="auto">
          <a:xfrm>
            <a:off x="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Obraz 10" descr="mini white-01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600"/>
            <a:ext cx="9144000" cy="6086104"/>
          </a:xfrm>
          <a:prstGeom prst="rect">
            <a:avLst/>
          </a:prstGeom>
        </p:spPr>
      </p:pic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4591800"/>
            <a:ext cx="7772400" cy="14700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pl-PL" altLang="pl-PL" b="1" dirty="0">
                <a:ea typeface="Arial Unicode MS" panose="020B0604020202020204" pitchFamily="34" charset="-128"/>
                <a:cs typeface="Calibri" panose="020F0502020204030204" pitchFamily="34" charset="0"/>
              </a:rPr>
              <a:t>	Rowerowa Warszawa 2017</a:t>
            </a:r>
            <a:r>
              <a:rPr lang="pl-PL" altLang="pl-PL" sz="2000" b="1" dirty="0">
                <a:ea typeface="Arial Unicode MS" panose="020B0604020202020204" pitchFamily="34" charset="-128"/>
                <a:cs typeface="Calibri" panose="020F0502020204030204" pitchFamily="34" charset="0"/>
              </a:rPr>
              <a:t>	</a:t>
            </a:r>
            <a:r>
              <a:rPr lang="pl-PL" altLang="pl-PL" sz="2000" dirty="0"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dirty="0"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2052" name="Obraz 5" descr="syrenka_kolor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1200" y="1906200"/>
            <a:ext cx="3201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9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1143000"/>
          </a:xfrm>
        </p:spPr>
        <p:txBody>
          <a:bodyPr/>
          <a:lstStyle/>
          <a:p>
            <a:r>
              <a:rPr lang="pl-PL" altLang="pl-PL" b="1" dirty="0">
                <a:solidFill>
                  <a:schemeClr val="bg1"/>
                </a:solidFill>
              </a:rPr>
              <a:t>Korytarz rowerowy wschód-zachód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7 km długości</a:t>
            </a:r>
            <a:br>
              <a:rPr lang="pl-PL" altLang="pl-PL" b="1" dirty="0">
                <a:solidFill>
                  <a:schemeClr val="bg1"/>
                </a:solidFill>
              </a:rPr>
            </a:b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915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49158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1393825"/>
            <a:ext cx="9239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0" y="58991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bg1"/>
                </a:solidFill>
                <a:latin typeface="+mj-lt"/>
              </a:rPr>
              <a:t>7 km długości</a:t>
            </a:r>
          </a:p>
        </p:txBody>
      </p:sp>
    </p:spTree>
    <p:extLst>
      <p:ext uri="{BB962C8B-B14F-4D97-AF65-F5344CB8AC3E}">
        <p14:creationId xmlns:p14="http://schemas.microsoft.com/office/powerpoint/2010/main" val="274968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pic>
        <p:nvPicPr>
          <p:cNvPr id="54275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0325"/>
            <a:ext cx="9471025" cy="6381750"/>
          </a:xfrm>
        </p:spPr>
      </p:pic>
      <p:sp>
        <p:nvSpPr>
          <p:cNvPr id="5427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4278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38" y="6302375"/>
            <a:ext cx="1681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5668963"/>
            <a:ext cx="94710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chemeClr val="bg1"/>
                </a:solidFill>
                <a:latin typeface="+mn-lt"/>
              </a:rPr>
              <a:t>Budowa drogi dla rowerów 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bg1"/>
                </a:solidFill>
                <a:latin typeface="+mn-lt"/>
              </a:rPr>
              <a:t>wzdłuż ulicy Marsa</a:t>
            </a:r>
            <a:br>
              <a:rPr lang="pl-PL" sz="2000" b="1" dirty="0">
                <a:solidFill>
                  <a:schemeClr val="bg1"/>
                </a:solidFill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7923600" y="201515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6150600" y="3605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2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0639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346650"/>
          </a:xfrm>
        </p:spPr>
      </p:pic>
      <p:sp>
        <p:nvSpPr>
          <p:cNvPr id="5427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201515"/>
            <a:ext cx="94710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>
                <a:latin typeface="+mn-lt"/>
              </a:rPr>
              <a:t>Wyznaczenie pasów rowerowych</a:t>
            </a:r>
          </a:p>
          <a:p>
            <a:pPr algn="ctr">
              <a:defRPr/>
            </a:pPr>
            <a:r>
              <a:rPr lang="pl-PL" sz="2000" b="1" dirty="0">
                <a:latin typeface="+mn-lt"/>
              </a:rPr>
              <a:t>na ul. Radzymińskiej</a:t>
            </a:r>
          </a:p>
          <a:p>
            <a:pPr algn="ctr">
              <a:defRPr/>
            </a:pPr>
            <a:r>
              <a:rPr lang="pl-PL" sz="2000" b="1" dirty="0">
                <a:latin typeface="+mn-lt"/>
              </a:rPr>
              <a:t>(Kawęczyńska-Otwocka)</a:t>
            </a:r>
            <a:br>
              <a:rPr lang="pl-PL" sz="2000" b="1" dirty="0"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7923600" y="201515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6150600" y="3605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1,6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239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21425"/>
          </a:xfrm>
        </p:spPr>
      </p:pic>
      <p:sp>
        <p:nvSpPr>
          <p:cNvPr id="5427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406738"/>
            <a:ext cx="94710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>
                <a:latin typeface="+mn-lt"/>
              </a:rPr>
              <a:t>Remont drogi dla rowerów</a:t>
            </a:r>
          </a:p>
          <a:p>
            <a:pPr algn="ctr">
              <a:defRPr/>
            </a:pPr>
            <a:r>
              <a:rPr lang="pl-PL" sz="2000" b="1" dirty="0">
                <a:latin typeface="+mn-lt"/>
              </a:rPr>
              <a:t>w ciągu ulic Roentgena-Ciszewskiego</a:t>
            </a:r>
          </a:p>
          <a:p>
            <a:pPr algn="ctr">
              <a:defRPr/>
            </a:pPr>
            <a:br>
              <a:rPr lang="pl-PL" sz="2000" b="1" dirty="0"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7923600" y="201515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6150600" y="3605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1,5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8815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503941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99600" y="2813400"/>
            <a:ext cx="2815200" cy="2499192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2400" dirty="0"/>
              <a:t>Ruch rowerów w obu kierunkach dopuszczony </a:t>
            </a:r>
            <a:r>
              <a:rPr lang="pl-PL" sz="2400" b="1" dirty="0"/>
              <a:t>na ponad 60 ulicach</a:t>
            </a:r>
            <a:r>
              <a:rPr lang="pl-PL" sz="2400" dirty="0"/>
              <a:t> jednokierunkowych (łącznie </a:t>
            </a:r>
            <a:r>
              <a:rPr lang="pl-PL" sz="2400" b="1" dirty="0"/>
              <a:t>16,2 km</a:t>
            </a:r>
            <a:r>
              <a:rPr lang="pl-PL" sz="2400" dirty="0"/>
              <a:t>)</a:t>
            </a:r>
          </a:p>
        </p:txBody>
      </p:sp>
      <p:sp>
        <p:nvSpPr>
          <p:cNvPr id="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Symbol zastępczy zawartości 6"/>
          <p:cNvSpPr txBox="1">
            <a:spLocks/>
          </p:cNvSpPr>
          <p:nvPr/>
        </p:nvSpPr>
        <p:spPr bwMode="auto">
          <a:xfrm>
            <a:off x="5871600" y="2813400"/>
            <a:ext cx="2815200" cy="24991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pl-PL" sz="2400" dirty="0"/>
            </a:b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Obecnie ruch „pod prąd” wdrażany jest na kilkudziesięciu ulicach w Śródmieściu</a:t>
            </a: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-2746800" y="-127800"/>
            <a:ext cx="8229600" cy="1143000"/>
          </a:xfrm>
        </p:spPr>
        <p:txBody>
          <a:bodyPr/>
          <a:lstStyle/>
          <a:p>
            <a:r>
              <a:rPr lang="pl-PL" b="1" dirty="0" err="1"/>
              <a:t>Kontraruch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420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72979"/>
          </a:xfrm>
          <a:prstGeom prst="rect">
            <a:avLst/>
          </a:prstGeom>
        </p:spPr>
      </p:pic>
      <p:sp>
        <p:nvSpPr>
          <p:cNvPr id="7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Tytuł 3"/>
          <p:cNvSpPr txBox="1">
            <a:spLocks/>
          </p:cNvSpPr>
          <p:nvPr/>
        </p:nvSpPr>
        <p:spPr bwMode="auto">
          <a:xfrm>
            <a:off x="3272401" y="1"/>
            <a:ext cx="5871600" cy="6321424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</a:rPr>
              <a:t>Plany na rok 2018</a:t>
            </a:r>
          </a:p>
          <a:p>
            <a:pPr lvl="0">
              <a:spcBef>
                <a:spcPct val="0"/>
              </a:spcBef>
              <a:buNone/>
            </a:pPr>
            <a:endParaRPr lang="pl-PL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</a:rPr>
              <a:t>Trasy w budowie:</a:t>
            </a:r>
          </a:p>
          <a:p>
            <a:pPr lvl="0">
              <a:spcBef>
                <a:spcPct val="0"/>
              </a:spcBef>
              <a:buNone/>
            </a:pPr>
            <a:endParaRPr lang="pl-PL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85738" lvl="0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Kasprzaka, Wolska i Połczyńska (Ordona – gr. miasta) – 5,6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Puławska (Domaniewska – gr. miasta) – 12,0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Okopowa-Towarowa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 (cała) – 4,0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Radzymińska (ul. Karkonoszy – gr. miasta) i ul. Bystra – 2,9 km</a:t>
            </a:r>
          </a:p>
          <a:p>
            <a:pPr marL="185738" lvl="0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Jagiellońska (rondo Starzyńskiego – trasa S8) – 2,1 km</a:t>
            </a:r>
          </a:p>
          <a:p>
            <a:pPr marL="185738" lvl="0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Lazurowa (Szeligowska – Górczewska) – 4,0 km</a:t>
            </a:r>
          </a:p>
          <a:p>
            <a:pPr marL="185738" lvl="0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Żołnierska (Marsa – gr. miasta) – 4,0 km</a:t>
            </a:r>
          </a:p>
          <a:p>
            <a:pPr marL="185738" lvl="0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Łodygowa (Radzymińska – gr. miasta) – 3,0 km</a:t>
            </a:r>
          </a:p>
          <a:p>
            <a:pPr marL="185738" lvl="0" indent="-185738">
              <a:spcBef>
                <a:spcPct val="0"/>
              </a:spcBef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</a:rPr>
              <a:t>Nowe inwestycje:</a:t>
            </a:r>
          </a:p>
          <a:p>
            <a:pPr lvl="0">
              <a:spcBef>
                <a:spcPct val="0"/>
              </a:spcBef>
              <a:buNone/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Mińska-Stanisławowska-Dwernickiego-Szaserów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 – 3,5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Wiertnicza – 1,8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al. Jana Pawła II (rondo ONZ – Nowogrodzka) – 1,4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Rudnickiego-Perzyńskiego-Podczaszyńskiego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 – 2,1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Starzyńskiego (Namysłowska – Rondo Żaba) – 0,6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Niemcewicza-Wspólna (Wesoła) – 2,4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Handlowa-Ossowskiego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pl-PL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obw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. Targówka) - 2,3 km</a:t>
            </a:r>
          </a:p>
          <a:p>
            <a:pPr marL="185738" indent="-185738">
              <a:spcBef>
                <a:spcPct val="0"/>
              </a:spcBef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</a:rPr>
              <a:t>ul. Głębocka (Magiczna – Berensona) – 2,3 km</a:t>
            </a:r>
          </a:p>
          <a:p>
            <a:pPr>
              <a:spcBef>
                <a:spcPct val="0"/>
              </a:spcBef>
              <a:buNone/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85738" lvl="0" indent="-185738">
              <a:spcBef>
                <a:spcPct val="0"/>
              </a:spcBef>
            </a:pPr>
            <a:endParaRPr lang="pl-PL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8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odtytuł 4"/>
          <p:cNvSpPr txBox="1">
            <a:spLocks/>
          </p:cNvSpPr>
          <p:nvPr/>
        </p:nvSpPr>
        <p:spPr bwMode="auto">
          <a:xfrm>
            <a:off x="-3175" y="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529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2838" y="6356350"/>
            <a:ext cx="684212" cy="476250"/>
          </a:xfrm>
        </p:spPr>
      </p:pic>
      <p:pic>
        <p:nvPicPr>
          <p:cNvPr id="5530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2325"/>
            <a:ext cx="45831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Podtytuł 4"/>
          <p:cNvSpPr txBox="1">
            <a:spLocks/>
          </p:cNvSpPr>
          <p:nvPr/>
        </p:nvSpPr>
        <p:spPr bwMode="auto">
          <a:xfrm>
            <a:off x="0" y="633730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5303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45878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350" y="209550"/>
            <a:ext cx="457358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25" y="3355975"/>
            <a:ext cx="457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ytuł 3"/>
          <p:cNvSpPr txBox="1">
            <a:spLocks/>
          </p:cNvSpPr>
          <p:nvPr/>
        </p:nvSpPr>
        <p:spPr bwMode="auto">
          <a:xfrm>
            <a:off x="2919413" y="2908300"/>
            <a:ext cx="3238500" cy="8953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pl-PL" altLang="pl-PL" sz="4000" b="1"/>
            </a:br>
            <a:r>
              <a:rPr lang="pl-PL" altLang="pl-PL" sz="4000" b="1"/>
              <a:t>Efekty </a:t>
            </a:r>
            <a:br>
              <a:rPr lang="pl-PL" altLang="pl-PL" sz="4000" b="1"/>
            </a:br>
            <a:endParaRPr lang="pl-PL" altLang="pl-PL" sz="4000" b="1"/>
          </a:p>
        </p:txBody>
      </p:sp>
    </p:spTree>
    <p:extLst>
      <p:ext uri="{BB962C8B-B14F-4D97-AF65-F5344CB8AC3E}">
        <p14:creationId xmlns:p14="http://schemas.microsoft.com/office/powerpoint/2010/main" val="199377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4044600"/>
            <a:ext cx="4114800" cy="22687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7200" b="1" dirty="0"/>
              <a:t>3,8%</a:t>
            </a:r>
            <a:br>
              <a:rPr lang="pl-PL" sz="4400" b="1" dirty="0"/>
            </a:br>
            <a:r>
              <a:rPr lang="pl-PL" sz="1800" dirty="0"/>
              <a:t>udział ruchu rowerowego w ogóle podróży </a:t>
            </a:r>
            <a:r>
              <a:rPr lang="pl-PL" sz="1800" dirty="0" err="1"/>
              <a:t>niepieszych</a:t>
            </a:r>
            <a:r>
              <a:rPr lang="pl-PL" sz="1800" dirty="0"/>
              <a:t> </a:t>
            </a:r>
            <a:br>
              <a:rPr lang="pl-PL" sz="2400" b="1" dirty="0"/>
            </a:br>
            <a:r>
              <a:rPr lang="pl-PL" sz="1400" i="1" dirty="0"/>
              <a:t>(źródło: Warszawski Pomiar Ruchu Rowerowego 2017)</a:t>
            </a:r>
            <a:endParaRPr lang="pl-PL" sz="1800" b="1" dirty="0"/>
          </a:p>
        </p:txBody>
      </p:sp>
      <p:sp>
        <p:nvSpPr>
          <p:cNvPr id="5" name="Symbol zastępczy zawartości 6"/>
          <p:cNvSpPr txBox="1">
            <a:spLocks/>
          </p:cNvSpPr>
          <p:nvPr/>
        </p:nvSpPr>
        <p:spPr bwMode="auto">
          <a:xfrm>
            <a:off x="4572000" y="4044600"/>
            <a:ext cx="4267200" cy="22687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7200" b="1" dirty="0"/>
              <a:t>13%</a:t>
            </a:r>
            <a:br>
              <a:rPr lang="pl-PL" sz="4400" b="1" dirty="0"/>
            </a:br>
            <a:r>
              <a:rPr lang="pl-PL" sz="1800" dirty="0"/>
              <a:t>roczny wzrost ruchu rowerowego na głównych trasach</a:t>
            </a:r>
            <a:br>
              <a:rPr lang="pl-PL" sz="2400" b="1" dirty="0"/>
            </a:br>
            <a:r>
              <a:rPr lang="pl-PL" sz="1400" i="1" dirty="0"/>
              <a:t>(źródło: Warszawski Pomiar Ruchu Rowerowego 2017)</a:t>
            </a:r>
            <a:endParaRPr lang="pl-PL" sz="1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016"/>
            <a:ext cx="9144000" cy="646366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4400" y="4797000"/>
            <a:ext cx="6486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latin typeface="+mj-lt"/>
              </a:rPr>
              <a:t>Źródło: Warszawski Pomiar Ruchu Rowerowego 2017</a:t>
            </a:r>
          </a:p>
        </p:txBody>
      </p:sp>
      <p:sp>
        <p:nvSpPr>
          <p:cNvPr id="8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1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195" name="Obraz 5" descr="syrenka_biał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201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ytuł 1"/>
          <p:cNvSpPr txBox="1">
            <a:spLocks/>
          </p:cNvSpPr>
          <p:nvPr/>
        </p:nvSpPr>
        <p:spPr bwMode="auto">
          <a:xfrm>
            <a:off x="3132138" y="2679700"/>
            <a:ext cx="39608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5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Dziękuję za uwagę!</a:t>
            </a:r>
          </a:p>
        </p:txBody>
      </p:sp>
      <p:sp>
        <p:nvSpPr>
          <p:cNvPr id="5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0"/>
            <a:ext cx="9144000" cy="6463052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81000" y="9000"/>
            <a:ext cx="8382000" cy="22687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7200" b="1" dirty="0"/>
              <a:t>531 km</a:t>
            </a:r>
            <a:br>
              <a:rPr lang="pl-PL" sz="1800" b="1" dirty="0"/>
            </a:br>
            <a:r>
              <a:rPr lang="pl-PL" sz="1800" dirty="0"/>
              <a:t>łączna długość infrastruktury rowerowej </a:t>
            </a:r>
            <a:br>
              <a:rPr lang="pl-PL" sz="1800" dirty="0"/>
            </a:b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401 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dróg dla rowerów </a:t>
            </a:r>
            <a:b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68 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ciągów pieszo-rowerowych </a:t>
            </a:r>
            <a:b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62 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pasów rowerowych i ruch „pod prąd”</a:t>
            </a:r>
            <a:endParaRPr lang="pl-PL" sz="1800" b="1" dirty="0"/>
          </a:p>
        </p:txBody>
      </p:sp>
      <p:sp>
        <p:nvSpPr>
          <p:cNvPr id="4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2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46083" name="Podtytuł 4"/>
          <p:cNvSpPr txBox="1">
            <a:spLocks/>
          </p:cNvSpPr>
          <p:nvPr/>
        </p:nvSpPr>
        <p:spPr bwMode="auto">
          <a:xfrm>
            <a:off x="-3175" y="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46084" name="Picture 2" descr="Image may contain: sky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220663"/>
            <a:ext cx="46053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217488"/>
            <a:ext cx="4619626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3273425"/>
            <a:ext cx="45640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3263900"/>
            <a:ext cx="4603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ytuł 3"/>
          <p:cNvSpPr txBox="1">
            <a:spLocks/>
          </p:cNvSpPr>
          <p:nvPr/>
        </p:nvSpPr>
        <p:spPr bwMode="auto">
          <a:xfrm>
            <a:off x="2919413" y="2908300"/>
            <a:ext cx="3238500" cy="8953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pl-PL" altLang="pl-PL" sz="4000" b="1"/>
            </a:br>
            <a:r>
              <a:rPr lang="pl-PL" altLang="pl-PL" sz="4000" b="1"/>
              <a:t>Inwestycje</a:t>
            </a:r>
            <a:br>
              <a:rPr lang="pl-PL" altLang="pl-PL" sz="4000" b="1"/>
            </a:br>
            <a:endParaRPr lang="pl-PL" altLang="pl-PL" sz="4000" b="1"/>
          </a:p>
        </p:txBody>
      </p:sp>
    </p:spTree>
    <p:extLst>
      <p:ext uri="{BB962C8B-B14F-4D97-AF65-F5344CB8AC3E}">
        <p14:creationId xmlns:p14="http://schemas.microsoft.com/office/powerpoint/2010/main" val="5251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203" y="0"/>
            <a:ext cx="9633600" cy="6321425"/>
          </a:xfrm>
          <a:prstGeom prst="rect">
            <a:avLst/>
          </a:prstGeom>
        </p:spPr>
      </p:pic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29222"/>
              </p:ext>
            </p:extLst>
          </p:nvPr>
        </p:nvGraphicFramePr>
        <p:xfrm>
          <a:off x="-1310400" y="365151"/>
          <a:ext cx="4821037" cy="450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68000" y="2622103"/>
            <a:ext cx="1788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+mj-lt"/>
              </a:rPr>
              <a:t>Blisko </a:t>
            </a:r>
            <a:r>
              <a:rPr lang="pl-PL" sz="2800" b="1" dirty="0">
                <a:solidFill>
                  <a:schemeClr val="bg1"/>
                </a:solidFill>
                <a:latin typeface="+mj-lt"/>
              </a:rPr>
              <a:t>2/3</a:t>
            </a:r>
            <a:r>
              <a:rPr lang="pl-PL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+mj-lt"/>
              </a:rPr>
              <a:t>o nawierzchni asfaltowej</a:t>
            </a:r>
          </a:p>
        </p:txBody>
      </p:sp>
      <p:sp>
        <p:nvSpPr>
          <p:cNvPr id="12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9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44" y="0"/>
            <a:ext cx="9137850" cy="6386539"/>
          </a:xfrm>
        </p:spPr>
      </p:pic>
      <p:sp>
        <p:nvSpPr>
          <p:cNvPr id="52227" name="Tytuł 1"/>
          <p:cNvSpPr>
            <a:spLocks noGrp="1"/>
          </p:cNvSpPr>
          <p:nvPr>
            <p:ph type="title"/>
          </p:nvPr>
        </p:nvSpPr>
        <p:spPr>
          <a:xfrm>
            <a:off x="-5730" y="0"/>
            <a:ext cx="9144000" cy="1495425"/>
          </a:xfrm>
        </p:spPr>
        <p:txBody>
          <a:bodyPr/>
          <a:lstStyle/>
          <a:p>
            <a:r>
              <a:rPr lang="pl-PL" altLang="pl-PL" sz="2000" b="1" dirty="0">
                <a:solidFill>
                  <a:schemeClr val="bg1"/>
                </a:solidFill>
              </a:rPr>
              <a:t>Przystosowanie mostu Łazienkowskiego 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r>
              <a:rPr lang="pl-PL" altLang="pl-PL" sz="2000" b="1" dirty="0">
                <a:solidFill>
                  <a:schemeClr val="bg1"/>
                </a:solidFill>
              </a:rPr>
              <a:t>do obsługi ruchu rowerowego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endParaRPr lang="pl-PL" altLang="pl-PL" sz="2000" dirty="0"/>
          </a:p>
        </p:txBody>
      </p:sp>
      <p:sp>
        <p:nvSpPr>
          <p:cNvPr id="52228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2230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991" y="6321425"/>
            <a:ext cx="1681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7923600" y="145800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36209" y="351258"/>
            <a:ext cx="611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1,4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301243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4276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427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88" y="638175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38" y="6342062"/>
            <a:ext cx="1681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420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636909"/>
            <a:ext cx="94710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/>
              <a:t>Budowa drogi dla rowerów wzdłuż </a:t>
            </a:r>
          </a:p>
          <a:p>
            <a:pPr algn="ctr">
              <a:defRPr/>
            </a:pPr>
            <a:r>
              <a:rPr lang="pl-PL" sz="2000" b="1" dirty="0"/>
              <a:t>ulic Powsińskiej (etap I)</a:t>
            </a:r>
            <a:br>
              <a:rPr lang="pl-PL" sz="2000" b="1" dirty="0">
                <a:solidFill>
                  <a:schemeClr val="bg1"/>
                </a:solidFill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923600" y="201515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095802" y="360572"/>
            <a:ext cx="681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 2,5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2749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3252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325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88" y="638175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38" y="6302375"/>
            <a:ext cx="1681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21425"/>
          </a:xfrm>
        </p:spPr>
      </p:pic>
      <p:sp>
        <p:nvSpPr>
          <p:cNvPr id="53255" name="Tytuł 1"/>
          <p:cNvSpPr txBox="1">
            <a:spLocks/>
          </p:cNvSpPr>
          <p:nvPr/>
        </p:nvSpPr>
        <p:spPr bwMode="auto">
          <a:xfrm>
            <a:off x="1587" y="5373688"/>
            <a:ext cx="91424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Budowa dróg dla rowerów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na Polu Mokotowskim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endParaRPr lang="pl-PL" altLang="pl-PL" sz="2000" dirty="0"/>
          </a:p>
        </p:txBody>
      </p:sp>
      <p:sp>
        <p:nvSpPr>
          <p:cNvPr id="9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071" y="6321425"/>
            <a:ext cx="1681162" cy="5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7923600" y="145800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099014" y="336505"/>
            <a:ext cx="681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 3,5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65670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325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88" y="6381750"/>
            <a:ext cx="68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10311"/>
          </a:xfrm>
        </p:spPr>
      </p:pic>
      <p:pic>
        <p:nvPicPr>
          <p:cNvPr id="53254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38" y="6302375"/>
            <a:ext cx="1681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53255" name="Tytuł 1"/>
          <p:cNvSpPr txBox="1">
            <a:spLocks/>
          </p:cNvSpPr>
          <p:nvPr/>
        </p:nvSpPr>
        <p:spPr bwMode="auto">
          <a:xfrm>
            <a:off x="1587" y="5373688"/>
            <a:ext cx="91424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Budowa drogi dla rowerów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na ul. Batorego</a:t>
            </a:r>
            <a:br>
              <a:rPr lang="pl-PL" altLang="pl-PL" sz="2000" b="1" dirty="0">
                <a:solidFill>
                  <a:schemeClr val="bg1"/>
                </a:solidFill>
              </a:rPr>
            </a:br>
            <a:endParaRPr lang="pl-PL" altLang="pl-PL" sz="2000" dirty="0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494" y="6291262"/>
            <a:ext cx="1691506" cy="5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7923600" y="145800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099014" y="336505"/>
            <a:ext cx="681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 0,5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34411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4663" cy="6437313"/>
          </a:xfrm>
        </p:spPr>
      </p:pic>
      <p:sp>
        <p:nvSpPr>
          <p:cNvPr id="50179" name="Podtytuł 4"/>
          <p:cNvSpPr txBox="1">
            <a:spLocks/>
          </p:cNvSpPr>
          <p:nvPr/>
        </p:nvSpPr>
        <p:spPr bwMode="auto">
          <a:xfrm>
            <a:off x="0" y="6321425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000" b="1">
                <a:solidFill>
                  <a:schemeClr val="bg1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m.st. Warszawa | Zarząd Dróg Miejskich</a:t>
            </a:r>
            <a:endParaRPr lang="pl-PL" altLang="pl-PL" sz="1000">
              <a:solidFill>
                <a:schemeClr val="bg1"/>
              </a:solidFill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707400" y="5796739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182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803525"/>
            <a:ext cx="48593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>
          <a:xfrm>
            <a:off x="7923600" y="145800"/>
            <a:ext cx="1026000" cy="10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8128800" y="335634"/>
            <a:ext cx="6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0,8 km</a:t>
            </a:r>
          </a:p>
        </p:txBody>
      </p:sp>
      <p:sp>
        <p:nvSpPr>
          <p:cNvPr id="50183" name="Tytuł 9"/>
          <p:cNvSpPr>
            <a:spLocks noGrp="1"/>
          </p:cNvSpPr>
          <p:nvPr>
            <p:ph type="title"/>
          </p:nvPr>
        </p:nvSpPr>
        <p:spPr>
          <a:xfrm>
            <a:off x="-180976" y="5128434"/>
            <a:ext cx="4465639" cy="1065213"/>
          </a:xfrm>
        </p:spPr>
        <p:txBody>
          <a:bodyPr/>
          <a:lstStyle/>
          <a:p>
            <a:r>
              <a:rPr lang="pl-PL" altLang="pl-PL" sz="2800" b="1" dirty="0"/>
              <a:t>Wyznaczenie pasów rowerowych </a:t>
            </a:r>
            <a:br>
              <a:rPr lang="pl-PL" altLang="pl-PL" sz="2800" b="1" dirty="0"/>
            </a:br>
            <a:r>
              <a:rPr lang="pl-PL" altLang="pl-PL" sz="2800" b="1" dirty="0"/>
              <a:t>na ulicach Tamka i Zajęcza</a:t>
            </a:r>
          </a:p>
        </p:txBody>
      </p:sp>
    </p:spTree>
    <p:extLst>
      <p:ext uri="{BB962C8B-B14F-4D97-AF65-F5344CB8AC3E}">
        <p14:creationId xmlns:p14="http://schemas.microsoft.com/office/powerpoint/2010/main" val="909334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496</Words>
  <Application>Microsoft Office PowerPoint</Application>
  <PresentationFormat>Pokaz na ekranie (4:3)</PresentationFormat>
  <Paragraphs>99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Times New Roman</vt:lpstr>
      <vt:lpstr>Motyw pakietu Office</vt:lpstr>
      <vt:lpstr> Rowerowa Warszawa 2017 Zarząd Dróg Miejskich</vt:lpstr>
      <vt:lpstr>Prezentacja programu PowerPoint</vt:lpstr>
      <vt:lpstr>Prezentacja programu PowerPoint</vt:lpstr>
      <vt:lpstr>Prezentacja programu PowerPoint</vt:lpstr>
      <vt:lpstr>Przystosowanie mostu Łazienkowskiego  do obsługi ruchu rowerowego </vt:lpstr>
      <vt:lpstr>Prezentacja programu PowerPoint</vt:lpstr>
      <vt:lpstr>Prezentacja programu PowerPoint</vt:lpstr>
      <vt:lpstr>Prezentacja programu PowerPoint</vt:lpstr>
      <vt:lpstr>Wyznaczenie pasów rowerowych  na ulicach Tamka i Zajęcza</vt:lpstr>
      <vt:lpstr>Korytarz rowerowy wschód-zachód 7 km długości </vt:lpstr>
      <vt:lpstr>Prezentacja programu PowerPoint</vt:lpstr>
      <vt:lpstr>Prezentacja programu PowerPoint</vt:lpstr>
      <vt:lpstr>Prezentacja programu PowerPoint</vt:lpstr>
      <vt:lpstr>Kontraruch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Rowerowa Warszawa 2015 rozwój infrastruktury rowerowej</dc:title>
  <dc:creator>Mikolaj Pieńkos</dc:creator>
  <cp:lastModifiedBy>Mikołaj</cp:lastModifiedBy>
  <cp:revision>89</cp:revision>
  <cp:lastPrinted>2015-12-07T08:26:08Z</cp:lastPrinted>
  <dcterms:created xsi:type="dcterms:W3CDTF">2015-03-17T19:04:05Z</dcterms:created>
  <dcterms:modified xsi:type="dcterms:W3CDTF">2017-12-01T17:44:41Z</dcterms:modified>
</cp:coreProperties>
</file>