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303" r:id="rId4"/>
    <p:sldId id="275" r:id="rId5"/>
    <p:sldId id="305" r:id="rId6"/>
    <p:sldId id="306" r:id="rId7"/>
    <p:sldId id="307" r:id="rId8"/>
    <p:sldId id="308" r:id="rId9"/>
    <p:sldId id="311" r:id="rId10"/>
    <p:sldId id="312" r:id="rId11"/>
    <p:sldId id="309" r:id="rId12"/>
    <p:sldId id="313" r:id="rId13"/>
    <p:sldId id="298" r:id="rId14"/>
    <p:sldId id="310" r:id="rId15"/>
  </p:sldIdLst>
  <p:sldSz cx="9144000" cy="6858000" type="screen4x3"/>
  <p:notesSz cx="6797675" cy="98726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14" autoAdjust="0"/>
  </p:normalViewPr>
  <p:slideViewPr>
    <p:cSldViewPr>
      <p:cViewPr varScale="1">
        <p:scale>
          <a:sx n="83" d="100"/>
          <a:sy n="83" d="100"/>
        </p:scale>
        <p:origin x="1128" y="60"/>
      </p:cViewPr>
      <p:guideLst>
        <p:guide orient="horz" pos="39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2760" y="72"/>
      </p:cViewPr>
      <p:guideLst>
        <p:guide orient="horz" pos="3110"/>
        <p:guide pos="2142"/>
      </p:guideLst>
    </p:cSldViewPr>
  </p:notes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0898950131234"/>
          <c:y val="7.2222222222222215E-2"/>
          <c:w val="0.64444444444444449"/>
          <c:h val="0.8592592592592592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>
              <a:solidFill>
                <a:schemeClr val="bg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2">
                    <a:lumMod val="25000"/>
                  </a:schemeClr>
                </a:solidFill>
              </a:ln>
              <a:effectLst/>
            </c:spPr>
          </c:dPt>
          <c:cat>
            <c:strRef>
              <c:f>Arkusz1!$A$2:$A$5</c:f>
              <c:strCache>
                <c:ptCount val="2"/>
                <c:pt idx="0">
                  <c:v>asfalt</c:v>
                </c:pt>
                <c:pt idx="1">
                  <c:v>inne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C431-A0B4-4186-8224-F475A0768B53}" type="datetimeFigureOut">
              <a:rPr lang="pl-PL" smtClean="0"/>
              <a:t>2016-12-08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74F6-F558-4383-ACC6-E2323D0201B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9106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403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835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251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93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282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42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411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126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90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551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A74F6-F558-4383-ACC6-E2323D0201B8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17CBA-3E32-4099-B6D8-E394E95CED07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2ADDD-B892-45EA-8ACA-D431367B6D5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183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69EF-CC85-4304-83F2-D0EE7DAB0D72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00DF-B354-4CC7-919F-38E9D205DF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0277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1498E-8CEB-45E9-A3FB-E93251C1D1DD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1D5E4-525A-4221-B734-1469C072EC0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6427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A0BA-2234-4621-82B8-4A943BFA8129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D7FAA-714A-41F9-9806-30A172BC75CA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8" name="Prostokąt 7"/>
          <p:cNvSpPr/>
          <p:nvPr userDrawn="1"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dtytuł 4"/>
          <p:cNvSpPr txBox="1">
            <a:spLocks/>
          </p:cNvSpPr>
          <p:nvPr userDrawn="1"/>
        </p:nvSpPr>
        <p:spPr bwMode="auto">
          <a:xfrm>
            <a:off x="0" y="633730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Rowerowa Warszawa 2016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0" name="Obraz 10" descr="mini white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264275"/>
            <a:ext cx="48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1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F634-81DD-47FF-9961-070233B778E1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FA81-500D-42BB-9F52-09736534226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737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AA23-8EAF-44FF-8534-669C0D7CFCEC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CD2A-3E35-42CB-81B0-D4CC52A18CC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212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4F8E5-CBB9-4FBD-95A3-2BCBE22EBBAE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0DA09-496C-4415-84C2-ECDF0C007CE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938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1DBF2-A0FA-484C-8370-5E5AB360D491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0199A-808C-4AA4-A3F0-E70EB5BB2FA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09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A5FC-A39D-438F-86A4-60D041720D4F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27411-0B25-471B-B3EC-15997CA595D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0406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89BE0-A494-4302-80ED-93731E0A285A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B965-12A2-4CA2-BE0E-A8A68544C47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719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ED70A-A615-42A7-9900-BAAA3E42B41F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361A5-51E8-4F29-A3F8-BDE160212AA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57030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 smtClean="0"/>
              <a:t>Kliknij, aby edytować style wzorca tekstu</a:t>
            </a:r>
          </a:p>
          <a:p>
            <a:pPr lvl="1"/>
            <a:r>
              <a:rPr lang="pl-PL" altLang="pl-PL" dirty="0" smtClean="0"/>
              <a:t>Drugi poziom</a:t>
            </a:r>
          </a:p>
          <a:p>
            <a:pPr lvl="2"/>
            <a:r>
              <a:rPr lang="pl-PL" altLang="pl-PL" dirty="0" smtClean="0"/>
              <a:t>Trzeci poziom</a:t>
            </a:r>
          </a:p>
          <a:p>
            <a:pPr lvl="3"/>
            <a:r>
              <a:rPr lang="pl-PL" altLang="pl-PL" dirty="0" smtClean="0"/>
              <a:t>Czwarty poziom</a:t>
            </a:r>
          </a:p>
          <a:p>
            <a:pPr lvl="4"/>
            <a:r>
              <a:rPr lang="pl-PL" alt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24279-2292-4DDB-8527-D3756BD81572}" type="datetimeFigureOut">
              <a:rPr lang="pl-PL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825A837-7B44-4349-9B16-6F497691721A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Symbol zastępczy daty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37DA0BA-2234-4621-82B8-4A943BFA8129}" type="datetimeFigureOut">
              <a:rPr lang="pl-PL" smtClean="0"/>
              <a:pPr>
                <a:defRPr/>
              </a:pPr>
              <a:t>2016-12-08</a:t>
            </a:fld>
            <a:endParaRPr lang="pl-PL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EFFD7FAA-714A-41F9-9806-30A172BC75CA}" type="slidenum">
              <a:rPr lang="pl-PL" altLang="pl-PL" smtClean="0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6337300"/>
            <a:ext cx="9144000" cy="5476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odtytuł 4"/>
          <p:cNvSpPr txBox="1">
            <a:spLocks/>
          </p:cNvSpPr>
          <p:nvPr userDrawn="1"/>
        </p:nvSpPr>
        <p:spPr bwMode="auto">
          <a:xfrm>
            <a:off x="0" y="6337300"/>
            <a:ext cx="9144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pl-PL" altLang="pl-PL" sz="1000" b="1" dirty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m.st. Warszawa | </a:t>
            </a:r>
            <a:r>
              <a:rPr lang="pl-PL" altLang="pl-PL" sz="10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sz="1000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Obraz 10" descr="mini white-01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6264275"/>
            <a:ext cx="4857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00" y="27921"/>
            <a:ext cx="9234000" cy="6342279"/>
          </a:xfrm>
          <a:prstGeom prst="rect">
            <a:avLst/>
          </a:prstGeom>
        </p:spPr>
      </p:pic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4591800"/>
            <a:ext cx="7772400" cy="147002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eaLnBrk="1" hangingPunct="1"/>
            <a:r>
              <a:rPr lang="pl-PL" altLang="pl-PL" b="1" dirty="0" smtClean="0">
                <a:ea typeface="Arial Unicode MS" panose="020B0604020202020204" pitchFamily="34" charset="-128"/>
                <a:cs typeface="Calibri" panose="020F0502020204030204" pitchFamily="34" charset="0"/>
              </a:rPr>
              <a:t>	Rowerowa Warszawa 2016</a:t>
            </a:r>
            <a:r>
              <a:rPr lang="pl-PL" altLang="pl-PL" sz="2000" b="1" dirty="0" smtClean="0">
                <a:ea typeface="Arial Unicode MS" panose="020B0604020202020204" pitchFamily="34" charset="-128"/>
                <a:cs typeface="Calibri" panose="020F0502020204030204" pitchFamily="34" charset="0"/>
              </a:rPr>
              <a:t>	</a:t>
            </a:r>
            <a:r>
              <a:rPr lang="pl-PL" altLang="pl-PL" sz="2000" dirty="0" smtClean="0">
                <a:ea typeface="Arial Unicode MS" panose="020B0604020202020204" pitchFamily="34" charset="-128"/>
                <a:cs typeface="Calibri" panose="020F0502020204030204" pitchFamily="34" charset="0"/>
              </a:rPr>
              <a:t>Zarząd Dróg Miejskich</a:t>
            </a:r>
            <a:endParaRPr lang="pl-PL" altLang="pl-PL" dirty="0" smtClean="0"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  <p:pic>
        <p:nvPicPr>
          <p:cNvPr id="2052" name="Obraz 5" descr="syrenka_kolor-0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1200" y="1906200"/>
            <a:ext cx="3201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2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4458"/>
            <a:ext cx="4582800" cy="638039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99" y="0"/>
            <a:ext cx="4582800" cy="636593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550331"/>
            <a:ext cx="4708800" cy="8156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Koszykowa</a:t>
            </a:r>
            <a:endParaRPr lang="pl-PL" sz="2800" dirty="0"/>
          </a:p>
          <a:p>
            <a:r>
              <a:rPr lang="pl-PL" sz="1900" dirty="0" smtClean="0"/>
              <a:t>(pl. Konstytucji - pl. Na Rozdrożu, 0,5 </a:t>
            </a:r>
            <a:r>
              <a:rPr lang="pl-PL" sz="1900" dirty="0"/>
              <a:t>km)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82801" y="5549400"/>
            <a:ext cx="4561199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Dereniowa, Cynamonowa</a:t>
            </a:r>
            <a:endParaRPr lang="pl-PL" sz="2800" dirty="0"/>
          </a:p>
          <a:p>
            <a:r>
              <a:rPr lang="pl-PL" sz="2000" dirty="0" smtClean="0"/>
              <a:t>(</a:t>
            </a:r>
            <a:r>
              <a:rPr lang="pl-PL" sz="2000" dirty="0" err="1" smtClean="0"/>
              <a:t>Płaskowickiej</a:t>
            </a:r>
            <a:r>
              <a:rPr lang="pl-PL" sz="2000" dirty="0" smtClean="0"/>
              <a:t> - Ciszewskiego, 2,4 </a:t>
            </a:r>
            <a:r>
              <a:rPr lang="pl-PL" sz="2000" dirty="0"/>
              <a:t>km)</a:t>
            </a:r>
          </a:p>
        </p:txBody>
      </p:sp>
    </p:spTree>
    <p:extLst>
      <p:ext uri="{BB962C8B-B14F-4D97-AF65-F5344CB8AC3E}">
        <p14:creationId xmlns:p14="http://schemas.microsoft.com/office/powerpoint/2010/main" val="25517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4200"/>
            <a:ext cx="9144000" cy="6087600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1430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pl-PL" b="1" dirty="0" err="1" smtClean="0"/>
              <a:t>Kontraruch</a:t>
            </a: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4249800"/>
            <a:ext cx="8229600" cy="2063563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>
              <a:buNone/>
            </a:pPr>
            <a:r>
              <a:rPr lang="pl-PL" sz="2400" dirty="0" smtClean="0"/>
              <a:t>Ruch rowerów w obu kierunkach dopuszczony na ponad 30 ulicach jednokierunkowych (łącznie 8 km)</a:t>
            </a:r>
          </a:p>
          <a:p>
            <a:pPr marL="0" indent="0">
              <a:buNone/>
            </a:pPr>
            <a:r>
              <a:rPr lang="pl-PL" sz="2400" dirty="0" err="1" smtClean="0"/>
              <a:t>Kontraruch</a:t>
            </a:r>
            <a:r>
              <a:rPr lang="pl-PL" sz="2400" dirty="0" smtClean="0"/>
              <a:t> wiąże się z uspokojeniem ruchu kołowego</a:t>
            </a:r>
          </a:p>
          <a:p>
            <a:pPr marL="0" indent="0">
              <a:buNone/>
            </a:pPr>
            <a:r>
              <a:rPr lang="pl-PL" sz="2400" dirty="0" smtClean="0"/>
              <a:t>Na </a:t>
            </a:r>
            <a:r>
              <a:rPr lang="pl-PL" sz="2400" dirty="0"/>
              <a:t>wiosnę </a:t>
            </a:r>
            <a:r>
              <a:rPr lang="pl-PL" sz="2400" dirty="0" err="1" smtClean="0"/>
              <a:t>kontraruch</a:t>
            </a:r>
            <a:r>
              <a:rPr lang="pl-PL" sz="2400" dirty="0" smtClean="0"/>
              <a:t> obejmie </a:t>
            </a:r>
            <a:r>
              <a:rPr lang="pl-PL" sz="2400" dirty="0"/>
              <a:t>kolejne kilkadziesiąt </a:t>
            </a:r>
            <a:r>
              <a:rPr lang="pl-PL" sz="2400" dirty="0" smtClean="0"/>
              <a:t>ulic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442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00"/>
            <a:ext cx="9154800" cy="631336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14200"/>
            <a:ext cx="8229600" cy="1143000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pl-PL" b="1" dirty="0" smtClean="0"/>
              <a:t>Rowerowy Maj</a:t>
            </a: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4523400"/>
            <a:ext cx="8229600" cy="1789963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>
              <a:buNone/>
            </a:pPr>
            <a:r>
              <a:rPr lang="pl-PL" sz="2400" dirty="0"/>
              <a:t>55 szkół, 1370 klas i ponad 33 tysiące </a:t>
            </a:r>
            <a:r>
              <a:rPr lang="pl-PL" sz="2400" dirty="0" smtClean="0"/>
              <a:t>uczniów</a:t>
            </a:r>
          </a:p>
          <a:p>
            <a:pPr marL="0" indent="0">
              <a:buNone/>
            </a:pPr>
            <a:r>
              <a:rPr lang="pl-PL" sz="2400" dirty="0" smtClean="0"/>
              <a:t>47% podróży do szkoły odbyło się na rowerze</a:t>
            </a:r>
          </a:p>
          <a:p>
            <a:pPr marL="0" indent="0">
              <a:buNone/>
            </a:pPr>
            <a:r>
              <a:rPr lang="pl-PL" sz="2400" dirty="0" smtClean="0"/>
              <a:t>74% uczniów choć raz wybrało rower</a:t>
            </a:r>
          </a:p>
          <a:p>
            <a:pPr marL="0" indent="0">
              <a:buNone/>
            </a:pPr>
            <a:r>
              <a:rPr lang="pl-PL" sz="2400" dirty="0" smtClean="0"/>
              <a:t>8% uczniów korzystało z roweru codziennie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352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400" y="9000"/>
            <a:ext cx="6076800" cy="6290387"/>
          </a:xfrm>
        </p:spPr>
      </p:pic>
      <p:sp>
        <p:nvSpPr>
          <p:cNvPr id="5" name="pole tekstowe 4"/>
          <p:cNvSpPr txBox="1"/>
          <p:nvPr/>
        </p:nvSpPr>
        <p:spPr>
          <a:xfrm>
            <a:off x="0" y="898622"/>
            <a:ext cx="3888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b="1" dirty="0"/>
              <a:t>19 głównych </a:t>
            </a:r>
            <a:r>
              <a:rPr lang="pl-PL" b="1" dirty="0" smtClean="0"/>
              <a:t>tras (ponad </a:t>
            </a:r>
            <a:r>
              <a:rPr lang="pl-PL" b="1" dirty="0"/>
              <a:t>100 </a:t>
            </a:r>
            <a:r>
              <a:rPr lang="pl-PL" b="1" dirty="0" smtClean="0"/>
              <a:t>km):</a:t>
            </a:r>
          </a:p>
          <a:p>
            <a:pPr marL="185738" lvl="0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Żwirki i Wigury (Wawelska – 17 Stycznia)</a:t>
            </a:r>
          </a:p>
          <a:p>
            <a:pPr marL="185738" lvl="0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Kasprzaka, Wolska i Połczyńska (al. Prymasa Tysiąclecia – gr. miasta)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/>
              <a:t>Pole Mokotowskie</a:t>
            </a:r>
          </a:p>
          <a:p>
            <a:pPr marL="185738" lvl="0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Al</a:t>
            </a:r>
            <a:r>
              <a:rPr lang="pl-PL" sz="1400" dirty="0"/>
              <a:t>. Jerozolimskie (ul. Grzymały-Sokołowskiego - pl. Zawiszy)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/>
              <a:t>ul. Jagiellońska (rondo Starzyńskiego – trasa S8)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Marsa (ul. Żołnierska – ul. Cyrulików)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/>
              <a:t>ul. Pułkowa</a:t>
            </a:r>
          </a:p>
          <a:p>
            <a:pPr marL="185738" lvl="0" indent="-185738">
              <a:buFont typeface="Arial" panose="020B0604020202020204" pitchFamily="34" charset="0"/>
              <a:buChar char="•"/>
            </a:pPr>
            <a:r>
              <a:rPr lang="pl-PL" sz="1400" dirty="0"/>
              <a:t>ul. </a:t>
            </a:r>
            <a:r>
              <a:rPr lang="pl-PL" sz="1400" dirty="0" err="1"/>
              <a:t>Mińska-Stanisławowska-Dwernickiego-Szaserów</a:t>
            </a:r>
            <a:endParaRPr lang="pl-PL" sz="1400" dirty="0"/>
          </a:p>
          <a:p>
            <a:pPr marL="185738" lvl="0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al</a:t>
            </a:r>
            <a:r>
              <a:rPr lang="pl-PL" sz="1400" dirty="0"/>
              <a:t>. Jana Pawła II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Górczewska-Leszno (Tyszkiewicza – Okopowa)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Powsińska, Wiertnicza i Przyczółkowa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/>
              <a:t>ul. Okopowa i Towarowa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Radzymińska (ul. Karkonoszy – gr. miasta</a:t>
            </a:r>
            <a:r>
              <a:rPr lang="pl-PL" sz="1400" dirty="0" smtClean="0"/>
              <a:t>)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pl-PL" sz="1400" dirty="0"/>
              <a:t>al. Prymasa Tysiąclecia (remont)</a:t>
            </a:r>
          </a:p>
          <a:p>
            <a:pPr marL="185738" lvl="0" indent="-185738">
              <a:buFont typeface="Arial" panose="020B0604020202020204" pitchFamily="34" charset="0"/>
              <a:buChar char="•"/>
            </a:pPr>
            <a:r>
              <a:rPr lang="pl-PL" sz="1400" dirty="0" smtClean="0"/>
              <a:t>ul</a:t>
            </a:r>
            <a:r>
              <a:rPr lang="pl-PL" sz="1400" dirty="0"/>
              <a:t>. Puławska (Domaniewska – gr. miasta</a:t>
            </a:r>
            <a:r>
              <a:rPr lang="pl-PL" sz="1400" dirty="0" smtClean="0"/>
              <a:t>)</a:t>
            </a:r>
            <a:endParaRPr lang="pl-PL" sz="1400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-284400" y="41740"/>
            <a:ext cx="4659600" cy="651260"/>
          </a:xfrm>
        </p:spPr>
        <p:txBody>
          <a:bodyPr/>
          <a:lstStyle/>
          <a:p>
            <a:r>
              <a:rPr lang="pl-PL" sz="3600" dirty="0" smtClean="0"/>
              <a:t>Plany na lata 2017-18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8192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195" name="Obraz 5" descr="syrenka_biała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201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ytuł 1"/>
          <p:cNvSpPr txBox="1">
            <a:spLocks/>
          </p:cNvSpPr>
          <p:nvPr/>
        </p:nvSpPr>
        <p:spPr bwMode="auto">
          <a:xfrm>
            <a:off x="3132138" y="2679700"/>
            <a:ext cx="396081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500" b="1" dirty="0" smtClean="0">
                <a:solidFill>
                  <a:schemeClr val="bg1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Dziękuję za uwagę!</a:t>
            </a:r>
            <a:endParaRPr lang="pl-PL" altLang="pl-PL" sz="3500" b="1" dirty="0">
              <a:solidFill>
                <a:schemeClr val="bg1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000"/>
            <a:ext cx="9180513" cy="6301801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457200" y="4044600"/>
            <a:ext cx="4114800" cy="2268763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7200" b="1" dirty="0"/>
              <a:t>3,8%</a:t>
            </a:r>
            <a:r>
              <a:rPr lang="pl-PL" sz="4400" b="1" dirty="0"/>
              <a:t/>
            </a:r>
            <a:br>
              <a:rPr lang="pl-PL" sz="4400" b="1" dirty="0"/>
            </a:br>
            <a:r>
              <a:rPr lang="pl-PL" sz="1800" dirty="0"/>
              <a:t>udział ruchu rowerowego w ogóle podróży </a:t>
            </a:r>
            <a:r>
              <a:rPr lang="pl-PL" sz="1800" dirty="0" err="1"/>
              <a:t>niepieszych</a:t>
            </a:r>
            <a:r>
              <a:rPr lang="pl-PL" sz="1800" dirty="0"/>
              <a:t> 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400" i="1" dirty="0"/>
              <a:t>(źródło: Warszawskie Badanie Ruchu 2015)</a:t>
            </a:r>
            <a:endParaRPr lang="pl-PL" sz="1800" b="1" dirty="0"/>
          </a:p>
        </p:txBody>
      </p:sp>
      <p:sp>
        <p:nvSpPr>
          <p:cNvPr id="5" name="Symbol zastępczy zawartości 6"/>
          <p:cNvSpPr txBox="1">
            <a:spLocks/>
          </p:cNvSpPr>
          <p:nvPr/>
        </p:nvSpPr>
        <p:spPr bwMode="auto">
          <a:xfrm>
            <a:off x="4572000" y="4044600"/>
            <a:ext cx="4267200" cy="22687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7200" b="1" dirty="0" smtClean="0"/>
              <a:t>13%</a:t>
            </a: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1800" dirty="0" smtClean="0"/>
              <a:t>roczny wzrost ruchu rowerowego na głównych trasach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1400" i="1" dirty="0" smtClean="0"/>
              <a:t>(źródło: Pomiary Ruchu Rowerowego 2016)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38983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00" y="9000"/>
            <a:ext cx="9165600" cy="6301800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81000" y="9000"/>
            <a:ext cx="8382000" cy="2268763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pl-PL" sz="7200" b="1" dirty="0" smtClean="0"/>
              <a:t>490 </a:t>
            </a:r>
            <a:r>
              <a:rPr lang="pl-PL" sz="7200" b="1" dirty="0"/>
              <a:t>km</a:t>
            </a: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dirty="0"/>
              <a:t>łączna długość infrastruktury rowerowej </a:t>
            </a:r>
            <a:br>
              <a:rPr lang="pl-PL" sz="1800" dirty="0"/>
            </a:br>
            <a:r>
              <a:rPr lang="pl-PL" altLang="pl-PL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382 </a:t>
            </a:r>
            <a:r>
              <a:rPr lang="pl-PL" alt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km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dróg dla </a:t>
            </a:r>
            <a:r>
              <a:rPr lang="pl-PL" altLang="pl-PL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rowerów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59 </a:t>
            </a:r>
            <a:r>
              <a:rPr lang="pl-PL" alt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km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ciągów pieszo-rowerowych </a:t>
            </a:r>
            <a:b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altLang="pl-PL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42 </a:t>
            </a:r>
            <a:r>
              <a:rPr lang="pl-PL" altLang="pl-PL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km 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pasów i </a:t>
            </a:r>
            <a:r>
              <a:rPr lang="pl-PL" altLang="pl-PL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kontrapasów</a:t>
            </a:r>
            <a:r>
              <a:rPr lang="pl-PL" altLang="pl-PL" sz="1800" dirty="0">
                <a:ea typeface="Calibri" panose="020F0502020204030204" pitchFamily="34" charset="0"/>
                <a:cs typeface="Times New Roman" panose="02020603050405020304" pitchFamily="18" charset="0"/>
              </a:rPr>
              <a:t> rowerowych</a:t>
            </a:r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9733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301801"/>
          </a:xfrm>
          <a:prstGeom prst="rect">
            <a:avLst/>
          </a:prstGeom>
        </p:spPr>
      </p:pic>
      <p:graphicFrame>
        <p:nvGraphicFramePr>
          <p:cNvPr id="3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687195"/>
              </p:ext>
            </p:extLst>
          </p:nvPr>
        </p:nvGraphicFramePr>
        <p:xfrm>
          <a:off x="-558000" y="1308600"/>
          <a:ext cx="5950800" cy="555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1200" y="2950200"/>
            <a:ext cx="4161600" cy="1880999"/>
          </a:xfrm>
          <a:noFill/>
        </p:spPr>
        <p:txBody>
          <a:bodyPr/>
          <a:lstStyle/>
          <a:p>
            <a:r>
              <a:rPr lang="pl-PL" sz="10000" b="1" dirty="0" smtClean="0"/>
              <a:t>61 %</a:t>
            </a: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2400" dirty="0" smtClean="0"/>
              <a:t>tras o nawierzchni asfaltowej</a:t>
            </a:r>
            <a:endParaRPr lang="pl-PL" sz="3200" i="1" dirty="0"/>
          </a:p>
        </p:txBody>
      </p:sp>
    </p:spTree>
    <p:extLst>
      <p:ext uri="{BB962C8B-B14F-4D97-AF65-F5344CB8AC3E}">
        <p14:creationId xmlns:p14="http://schemas.microsoft.com/office/powerpoint/2010/main" val="38410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089" y="-29400"/>
            <a:ext cx="4564743" cy="633120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" y="0"/>
            <a:ext cx="4565065" cy="63018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070600"/>
            <a:ext cx="4572001" cy="12618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/>
              <a:t>al. Stanów Zjednoczonych - Ostrobramska</a:t>
            </a:r>
          </a:p>
          <a:p>
            <a:r>
              <a:rPr lang="pl-PL" sz="2000" dirty="0"/>
              <a:t>(Bajońska - Grenadierów, 4,9 km)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86922" y="5070600"/>
            <a:ext cx="4557078" cy="126188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Żwirki i Wigury </a:t>
            </a:r>
          </a:p>
          <a:p>
            <a:r>
              <a:rPr lang="pl-PL" sz="2000" dirty="0" smtClean="0"/>
              <a:t>(Wawelska – Racławicka, 2,7 km)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64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172" y="-59400"/>
            <a:ext cx="4564578" cy="645922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42" y="-59400"/>
            <a:ext cx="4564578" cy="644072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539203"/>
            <a:ext cx="4572001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Krasińskiego</a:t>
            </a:r>
            <a:endParaRPr lang="pl-PL" sz="2800" dirty="0"/>
          </a:p>
          <a:p>
            <a:r>
              <a:rPr lang="pl-PL" sz="2000" dirty="0" smtClean="0"/>
              <a:t>(pl. Wilsona - Wisłostrada, 0,7 </a:t>
            </a:r>
            <a:r>
              <a:rPr lang="pl-PL" sz="2000" dirty="0"/>
              <a:t>km)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86922" y="5550331"/>
            <a:ext cx="4557078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Słomińskiego</a:t>
            </a:r>
          </a:p>
          <a:p>
            <a:r>
              <a:rPr lang="pl-PL" sz="2000" dirty="0" smtClean="0"/>
              <a:t>(</a:t>
            </a:r>
            <a:r>
              <a:rPr lang="pl-PL" sz="2000" dirty="0" err="1" smtClean="0"/>
              <a:t>Międzyparkowa</a:t>
            </a:r>
            <a:r>
              <a:rPr lang="pl-PL" sz="2000" dirty="0" smtClean="0"/>
              <a:t> - Inflancka, 0,8 km)</a:t>
            </a:r>
          </a:p>
        </p:txBody>
      </p:sp>
    </p:spTree>
    <p:extLst>
      <p:ext uri="{BB962C8B-B14F-4D97-AF65-F5344CB8AC3E}">
        <p14:creationId xmlns:p14="http://schemas.microsoft.com/office/powerpoint/2010/main" val="3328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801" y="0"/>
            <a:ext cx="4564316" cy="6380397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00" y="-3690"/>
            <a:ext cx="4582801" cy="634331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550331"/>
            <a:ext cx="4572001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al. Jana Pawła II</a:t>
            </a:r>
            <a:endParaRPr lang="pl-PL" sz="2800" dirty="0"/>
          </a:p>
          <a:p>
            <a:r>
              <a:rPr lang="pl-PL" sz="2000" dirty="0" smtClean="0"/>
              <a:t>(al. Solidarności – rondo ONZ, 1,5 </a:t>
            </a:r>
            <a:r>
              <a:rPr lang="pl-PL" sz="2000" dirty="0"/>
              <a:t>km)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71999" y="5549400"/>
            <a:ext cx="4572001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al. KEN</a:t>
            </a:r>
            <a:endParaRPr lang="pl-PL" sz="2800" dirty="0"/>
          </a:p>
          <a:p>
            <a:r>
              <a:rPr lang="pl-PL" sz="2000" dirty="0" smtClean="0"/>
              <a:t>(Surowieckiego - Polaka, 2,4 </a:t>
            </a:r>
            <a:r>
              <a:rPr lang="pl-PL" sz="2000" dirty="0"/>
              <a:t>km)</a:t>
            </a:r>
          </a:p>
        </p:txBody>
      </p:sp>
    </p:spTree>
    <p:extLst>
      <p:ext uri="{BB962C8B-B14F-4D97-AF65-F5344CB8AC3E}">
        <p14:creationId xmlns:p14="http://schemas.microsoft.com/office/powerpoint/2010/main" val="1536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9200" y="-154320"/>
            <a:ext cx="9223200" cy="645612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0" y="5481000"/>
            <a:ext cx="9144000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Kładka pieszo-rowerowa</a:t>
            </a:r>
          </a:p>
          <a:p>
            <a:pPr algn="ctr"/>
            <a:r>
              <a:rPr lang="pl-PL" sz="2000" dirty="0" smtClean="0"/>
              <a:t>(Port Żerański, 1,9 km)</a:t>
            </a:r>
          </a:p>
        </p:txBody>
      </p:sp>
    </p:spTree>
    <p:extLst>
      <p:ext uri="{BB962C8B-B14F-4D97-AF65-F5344CB8AC3E}">
        <p14:creationId xmlns:p14="http://schemas.microsoft.com/office/powerpoint/2010/main" val="35947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38133"/>
            <a:ext cx="4651200" cy="640314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799" y="0"/>
            <a:ext cx="4582800" cy="636500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0" y="5550331"/>
            <a:ext cx="4572001" cy="8309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Marywilska</a:t>
            </a:r>
            <a:endParaRPr lang="pl-PL" sz="2800" dirty="0"/>
          </a:p>
          <a:p>
            <a:r>
              <a:rPr lang="pl-PL" sz="2000" dirty="0" smtClean="0"/>
              <a:t>(Trasa S8 – wiadukt kolejowy, 4,6 </a:t>
            </a:r>
            <a:r>
              <a:rPr lang="pl-PL" sz="2000" dirty="0"/>
              <a:t>km)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71999" y="5549400"/>
            <a:ext cx="4856401" cy="8156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Tatarska-</a:t>
            </a:r>
            <a:r>
              <a:rPr lang="pl-PL" sz="2800" dirty="0" err="1" smtClean="0"/>
              <a:t>Ostroroga</a:t>
            </a:r>
            <a:endParaRPr lang="pl-PL" sz="2800" dirty="0"/>
          </a:p>
          <a:p>
            <a:r>
              <a:rPr lang="pl-PL" sz="1900" dirty="0" smtClean="0"/>
              <a:t>(Powązkowska - </a:t>
            </a:r>
            <a:r>
              <a:rPr lang="pl-PL" sz="1900" dirty="0" err="1" smtClean="0"/>
              <a:t>Wawrzyszewska</a:t>
            </a:r>
            <a:r>
              <a:rPr lang="pl-PL" sz="1900" dirty="0" smtClean="0"/>
              <a:t>, 1,6 </a:t>
            </a:r>
            <a:r>
              <a:rPr lang="pl-PL" sz="1900" dirty="0"/>
              <a:t>km)</a:t>
            </a:r>
          </a:p>
        </p:txBody>
      </p:sp>
    </p:spTree>
    <p:extLst>
      <p:ext uri="{BB962C8B-B14F-4D97-AF65-F5344CB8AC3E}">
        <p14:creationId xmlns:p14="http://schemas.microsoft.com/office/powerpoint/2010/main" val="23499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351</Words>
  <Application>Microsoft Office PowerPoint</Application>
  <PresentationFormat>Pokaz na ekranie (4:3)</PresentationFormat>
  <Paragraphs>65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 Unicode MS</vt:lpstr>
      <vt:lpstr>Arial</vt:lpstr>
      <vt:lpstr>Calibri</vt:lpstr>
      <vt:lpstr>Times New Roman</vt:lpstr>
      <vt:lpstr>Motyw pakietu Office</vt:lpstr>
      <vt:lpstr> Rowerowa Warszawa 2016 Zarząd Dróg Miejskich</vt:lpstr>
      <vt:lpstr>Prezentacja programu PowerPoint</vt:lpstr>
      <vt:lpstr>Prezentacja programu PowerPoint</vt:lpstr>
      <vt:lpstr>61 % tras o nawierzchni asfaltowej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Kontraruch</vt:lpstr>
      <vt:lpstr>Rowerowy Maj</vt:lpstr>
      <vt:lpstr>Plany na lata 2017-18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Rowerowa Warszawa 2015 rozwój infrastruktury rowerowej</dc:title>
  <dc:creator>Mikolaj Pieńkos</dc:creator>
  <cp:lastModifiedBy>Mikolaj Pienkos</cp:lastModifiedBy>
  <cp:revision>75</cp:revision>
  <cp:lastPrinted>2015-12-07T08:26:08Z</cp:lastPrinted>
  <dcterms:created xsi:type="dcterms:W3CDTF">2015-03-17T19:04:05Z</dcterms:created>
  <dcterms:modified xsi:type="dcterms:W3CDTF">2016-12-08T09:08:45Z</dcterms:modified>
</cp:coreProperties>
</file>