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60" r:id="rId4"/>
    <p:sldId id="265" r:id="rId5"/>
    <p:sldId id="266" r:id="rId6"/>
    <p:sldId id="267" r:id="rId7"/>
    <p:sldId id="268" r:id="rId8"/>
    <p:sldId id="306" r:id="rId9"/>
    <p:sldId id="270" r:id="rId10"/>
    <p:sldId id="299" r:id="rId11"/>
    <p:sldId id="301" r:id="rId12"/>
    <p:sldId id="302" r:id="rId13"/>
    <p:sldId id="304" r:id="rId14"/>
    <p:sldId id="305" r:id="rId15"/>
    <p:sldId id="300" r:id="rId16"/>
    <p:sldId id="272" r:id="rId17"/>
    <p:sldId id="273" r:id="rId18"/>
    <p:sldId id="324" r:id="rId19"/>
    <p:sldId id="288" r:id="rId20"/>
    <p:sldId id="274" r:id="rId21"/>
    <p:sldId id="275" r:id="rId22"/>
    <p:sldId id="276" r:id="rId23"/>
    <p:sldId id="277" r:id="rId24"/>
    <p:sldId id="278" r:id="rId25"/>
    <p:sldId id="279" r:id="rId26"/>
    <p:sldId id="307" r:id="rId27"/>
    <p:sldId id="323" r:id="rId28"/>
    <p:sldId id="311" r:id="rId29"/>
    <p:sldId id="314" r:id="rId30"/>
    <p:sldId id="315" r:id="rId31"/>
    <p:sldId id="316" r:id="rId32"/>
    <p:sldId id="317" r:id="rId33"/>
    <p:sldId id="280" r:id="rId34"/>
    <p:sldId id="282" r:id="rId35"/>
    <p:sldId id="283" r:id="rId36"/>
    <p:sldId id="284" r:id="rId37"/>
    <p:sldId id="319" r:id="rId38"/>
    <p:sldId id="320" r:id="rId39"/>
    <p:sldId id="321" r:id="rId40"/>
    <p:sldId id="322" r:id="rId41"/>
    <p:sldId id="285" r:id="rId42"/>
    <p:sldId id="309" r:id="rId43"/>
    <p:sldId id="328" r:id="rId44"/>
    <p:sldId id="325" r:id="rId45"/>
    <p:sldId id="326" r:id="rId46"/>
    <p:sldId id="329" r:id="rId47"/>
    <p:sldId id="330" r:id="rId48"/>
    <p:sldId id="286" r:id="rId49"/>
    <p:sldId id="287"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01" autoAdjust="0"/>
    <p:restoredTop sz="94660"/>
  </p:normalViewPr>
  <p:slideViewPr>
    <p:cSldViewPr snapToGrid="0">
      <p:cViewPr>
        <p:scale>
          <a:sx n="66" d="100"/>
          <a:sy n="66" d="100"/>
        </p:scale>
        <p:origin x="1332" y="97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D:\Dysk%20Google\305_A_Waw_piesi_16\13_Rankingi\02_Ochota\Audyty%20rekomendacje%20-%20Etap%20II.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Dysk%20Google\305_A_Waw_piesi_16\13_Rankingi\02_Ochota\Audyty%20rekomendacje%20-%20Etap%20II.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Dysk%20Google\305_A_Waw_piesi_16\13_Rankingi\02_Ochota\Audyty%20rekomendacje%20-%20Etap%20II.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998614264628076E-2"/>
          <c:y val="3.15958942632171E-2"/>
          <c:w val="0.8920130118125128"/>
          <c:h val="0.37262900731158605"/>
        </c:manualLayout>
      </c:layout>
      <c:barChart>
        <c:barDir val="col"/>
        <c:grouping val="clustered"/>
        <c:varyColors val="0"/>
        <c:ser>
          <c:idx val="0"/>
          <c:order val="0"/>
          <c:spPr>
            <a:solidFill>
              <a:srgbClr val="FF0000"/>
            </a:solidFill>
            <a:ln>
              <a:solidFill>
                <a:srgbClr val="FF0000"/>
              </a:solidFill>
            </a:ln>
            <a:effectLst/>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'Wykres zagrożenia rekomendacje'!$C$3:$AF$3</c:f>
              <c:strCache>
                <c:ptCount val="30"/>
                <c:pt idx="0">
                  <c:v>Brak lub niewystarczające urządzenia dla niepełnosprawnych - rampa</c:v>
                </c:pt>
                <c:pt idx="1">
                  <c:v>Brak lub niewystarczające urządzenia dla niepełnosprawnych - niewidomi</c:v>
                </c:pt>
                <c:pt idx="2">
                  <c:v>Widoczność - parkowanie</c:v>
                </c:pt>
                <c:pt idx="3">
                  <c:v>Widoczność - parkowanie poza bezpośrednim sąsiedztwem przejścia</c:v>
                </c:pt>
                <c:pt idx="4">
                  <c:v>Widoczność - wygrodzenia/słupy</c:v>
                </c:pt>
                <c:pt idx="5">
                  <c:v>Widoczność - przystanki TZ</c:v>
                </c:pt>
                <c:pt idx="6">
                  <c:v>Widoczność - zieleń</c:v>
                </c:pt>
                <c:pt idx="7">
                  <c:v>Widoczność - inne, przeszkody duże, budynki</c:v>
                </c:pt>
                <c:pt idx="8">
                  <c:v>Zjazdy w sąsiedztwie przejść</c:v>
                </c:pt>
                <c:pt idx="9">
                  <c:v>Parkowanie na przejściu dla pieszych</c:v>
                </c:pt>
                <c:pt idx="10">
                  <c:v>Oznakowanie pionowe - brak, niepełne, w złym stanie</c:v>
                </c:pt>
                <c:pt idx="11">
                  <c:v>Oznakowanie pionowe - przysłonięte</c:v>
                </c:pt>
                <c:pt idx="12">
                  <c:v>Oznakowanie poziome - brak, niepełne</c:v>
                </c:pt>
                <c:pt idx="13">
                  <c:v>Niechroniony pieszy na krawędzi przejścia</c:v>
                </c:pt>
                <c:pt idx="14">
                  <c:v>Zbyt mała szerokość azylu</c:v>
                </c:pt>
                <c:pt idx="15">
                  <c:v>Zbyt długie przejście dla pieszych</c:v>
                </c:pt>
                <c:pt idx="16">
                  <c:v>Przejście przez min 3 pasy w jednym kierunku</c:v>
                </c:pt>
                <c:pt idx="17">
                  <c:v>Zbyt szerokie pasy ruchu</c:v>
                </c:pt>
                <c:pt idx="18">
                  <c:v>Zagrożenia wynikające z geometrii wlotów jezdni kołowych</c:v>
                </c:pt>
                <c:pt idx="19">
                  <c:v>Powierzchnia malowana, która nie zabezpiecza pieszych</c:v>
                </c:pt>
                <c:pt idx="20">
                  <c:v>Bardzo wysoka/wysoka prędkość pojazdów</c:v>
                </c:pt>
                <c:pt idx="21">
                  <c:v>Wpusty w obszarze przejścia dla pieszych, najniższy punkt zlewni</c:v>
                </c:pt>
                <c:pt idx="22">
                  <c:v>Zły stan techniczny nawierzchni jezdni</c:v>
                </c:pt>
                <c:pt idx="23">
                  <c:v>Brak odpowiedniej powierzchni akumulacji dla pojazdów skręcających </c:v>
                </c:pt>
                <c:pt idx="24">
                  <c:v>Brak ciągłości trasy pieszych przed / za przejściem</c:v>
                </c:pt>
                <c:pt idx="25">
                  <c:v>Brak konsekwencji rozwiązań w stosunku do przejść sąsiednich</c:v>
                </c:pt>
                <c:pt idx="26">
                  <c:v>Przejście "niepotrzebne" - dublujące sąsiednie</c:v>
                </c:pt>
                <c:pt idx="27">
                  <c:v>Przejście wrażliwe na zastawianie i ograniczenia widoczności (niestwierdzone w czasie inspekcji)</c:v>
                </c:pt>
                <c:pt idx="28">
                  <c:v>Inne nietypowe opisane w tekście </c:v>
                </c:pt>
                <c:pt idx="29">
                  <c:v>Brak uwag</c:v>
                </c:pt>
              </c:strCache>
            </c:strRef>
          </c:cat>
          <c:val>
            <c:numRef>
              <c:f>'Wykres zagrożenia rekomendacje'!$C$4:$AF$4</c:f>
              <c:numCache>
                <c:formatCode>General</c:formatCode>
                <c:ptCount val="30"/>
                <c:pt idx="0">
                  <c:v>16</c:v>
                </c:pt>
                <c:pt idx="1">
                  <c:v>46</c:v>
                </c:pt>
                <c:pt idx="2">
                  <c:v>63</c:v>
                </c:pt>
                <c:pt idx="3">
                  <c:v>36</c:v>
                </c:pt>
                <c:pt idx="4">
                  <c:v>6</c:v>
                </c:pt>
                <c:pt idx="5">
                  <c:v>7</c:v>
                </c:pt>
                <c:pt idx="6">
                  <c:v>26</c:v>
                </c:pt>
                <c:pt idx="7">
                  <c:v>6</c:v>
                </c:pt>
                <c:pt idx="8">
                  <c:v>2</c:v>
                </c:pt>
                <c:pt idx="9">
                  <c:v>2</c:v>
                </c:pt>
                <c:pt idx="10">
                  <c:v>37</c:v>
                </c:pt>
                <c:pt idx="11">
                  <c:v>1</c:v>
                </c:pt>
                <c:pt idx="12">
                  <c:v>24</c:v>
                </c:pt>
                <c:pt idx="13">
                  <c:v>29</c:v>
                </c:pt>
                <c:pt idx="14">
                  <c:v>1</c:v>
                </c:pt>
                <c:pt idx="15">
                  <c:v>66</c:v>
                </c:pt>
                <c:pt idx="16">
                  <c:v>7</c:v>
                </c:pt>
                <c:pt idx="17">
                  <c:v>12</c:v>
                </c:pt>
                <c:pt idx="18">
                  <c:v>12</c:v>
                </c:pt>
                <c:pt idx="19">
                  <c:v>14</c:v>
                </c:pt>
                <c:pt idx="20">
                  <c:v>26</c:v>
                </c:pt>
                <c:pt idx="21">
                  <c:v>43</c:v>
                </c:pt>
                <c:pt idx="22">
                  <c:v>10</c:v>
                </c:pt>
                <c:pt idx="23">
                  <c:v>28</c:v>
                </c:pt>
                <c:pt idx="24">
                  <c:v>3</c:v>
                </c:pt>
                <c:pt idx="25">
                  <c:v>1</c:v>
                </c:pt>
                <c:pt idx="26">
                  <c:v>0</c:v>
                </c:pt>
                <c:pt idx="27">
                  <c:v>9</c:v>
                </c:pt>
                <c:pt idx="28">
                  <c:v>28</c:v>
                </c:pt>
                <c:pt idx="29">
                  <c:v>13</c:v>
                </c:pt>
              </c:numCache>
            </c:numRef>
          </c:val>
          <c:extLst>
            <c:ext xmlns:c16="http://schemas.microsoft.com/office/drawing/2014/chart" uri="{C3380CC4-5D6E-409C-BE32-E72D297353CC}">
              <c16:uniqueId val="{00000000-DDB1-46C8-BA4C-4522E99B3407}"/>
            </c:ext>
          </c:extLst>
        </c:ser>
        <c:dLbls>
          <c:dLblPos val="outEnd"/>
          <c:showLegendKey val="0"/>
          <c:showVal val="1"/>
          <c:showCatName val="0"/>
          <c:showSerName val="0"/>
          <c:showPercent val="0"/>
          <c:showBubbleSize val="0"/>
        </c:dLbls>
        <c:gapWidth val="219"/>
        <c:overlap val="-27"/>
        <c:axId val="413914304"/>
        <c:axId val="1078237144"/>
      </c:barChart>
      <c:catAx>
        <c:axId val="413914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pl-PL"/>
          </a:p>
        </c:txPr>
        <c:crossAx val="1078237144"/>
        <c:crosses val="autoZero"/>
        <c:auto val="1"/>
        <c:lblAlgn val="ctr"/>
        <c:lblOffset val="100"/>
        <c:noMultiLvlLbl val="0"/>
      </c:catAx>
      <c:valAx>
        <c:axId val="10782371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pl-PL" sz="1500" baseline="0" dirty="0"/>
                  <a:t>Liczba wystąpień</a:t>
                </a:r>
              </a:p>
            </c:rich>
          </c:tx>
          <c:layout>
            <c:manualLayout>
              <c:xMode val="edge"/>
              <c:yMode val="edge"/>
              <c:x val="2.0430904397309772E-2"/>
              <c:y val="0.2511320287725858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pl-P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pl-PL"/>
          </a:p>
        </c:txPr>
        <c:crossAx val="413914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l-P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227750266165E-2"/>
          <c:y val="3.3291082664172217E-2"/>
          <c:w val="0.88277861315217565"/>
          <c:h val="0.47279882546829749"/>
        </c:manualLayout>
      </c:layout>
      <c:barChart>
        <c:barDir val="col"/>
        <c:grouping val="clustered"/>
        <c:varyColors val="0"/>
        <c:ser>
          <c:idx val="0"/>
          <c:order val="0"/>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l-PL"/>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'Wykres zagrożenia rekomendacje'!$AH$3:$BJ$3</c:f>
              <c:strCache>
                <c:ptCount val="29"/>
                <c:pt idx="0">
                  <c:v>Realizacja lub uzupełnienie urządzeń dla osób niepełnosprawnych - rampa</c:v>
                </c:pt>
                <c:pt idx="1">
                  <c:v>Realizacja urządzeń dla niepełnosprawnych - niewidomi</c:v>
                </c:pt>
                <c:pt idx="2">
                  <c:v>Widoczność - wzmożony nadzór parkowania</c:v>
                </c:pt>
                <c:pt idx="3">
                  <c:v>Widoczność - fizyczne wykluczenie możliwości parkowania</c:v>
                </c:pt>
                <c:pt idx="4">
                  <c:v>Widoczność - korekta wygrodzeń/słupów</c:v>
                </c:pt>
                <c:pt idx="5">
                  <c:v>Widoczność - zmiana lokalizacji przystanków TZ</c:v>
                </c:pt>
                <c:pt idx="6">
                  <c:v>Widoczność - usunięcie zieleni</c:v>
                </c:pt>
                <c:pt idx="7">
                  <c:v>Widoczność - zmiana przebiegu drogi / usunięcie przeszkód stałych zasłaniających</c:v>
                </c:pt>
                <c:pt idx="8">
                  <c:v>Realizacja, uzupełnie, wymiana oznakowania pionowego</c:v>
                </c:pt>
                <c:pt idx="9">
                  <c:v>Poprawa widoczności oznakowania pionowego</c:v>
                </c:pt>
                <c:pt idx="10">
                  <c:v>Realizacja, uzupełnie, odtworzenie oznakowania poziomego</c:v>
                </c:pt>
                <c:pt idx="11">
                  <c:v>Wyniesienie chodnika na krawędzi jezdni</c:v>
                </c:pt>
                <c:pt idx="12">
                  <c:v>Dostosowanie wyspy azylu do potrzeb</c:v>
                </c:pt>
                <c:pt idx="13">
                  <c:v>Skrócenie długości przejścia dla pieszych</c:v>
                </c:pt>
                <c:pt idx="14">
                  <c:v>Uspokojenie ruchu kołowiego w obszarze przejścia (azyl, progi wyspowe, etc.)</c:v>
                </c:pt>
                <c:pt idx="15">
                  <c:v>Korekta geometrii/przesunięcie wjazdów</c:v>
                </c:pt>
                <c:pt idx="16">
                  <c:v>Zastąpienie powierzchni malowanej powierzchnią wyniesoną w krawężniku</c:v>
                </c:pt>
                <c:pt idx="17">
                  <c:v>Eliminacja wpustów deszczowych z obszaru przejścia</c:v>
                </c:pt>
                <c:pt idx="18">
                  <c:v>Elimanacja najniższego punktu zlewni z obszaru przejścia</c:v>
                </c:pt>
                <c:pt idx="19">
                  <c:v>Odsunięcie/przysunięcie przejścia od/do krawędzi jezdni głównej</c:v>
                </c:pt>
                <c:pt idx="20">
                  <c:v>Zmiana lokalizacji przejścia / przeniesienie na wlot przeciwny</c:v>
                </c:pt>
                <c:pt idx="21">
                  <c:v>Zapewnienie ciągłości trasy pieszej przed  i za przejściem</c:v>
                </c:pt>
                <c:pt idx="22">
                  <c:v>Poprawa stanu technicznego nawierzchni chodnika</c:v>
                </c:pt>
                <c:pt idx="23">
                  <c:v>Remont nawierzchni jezdni w obszarze przejścia</c:v>
                </c:pt>
                <c:pt idx="24">
                  <c:v>Przejście w drugim poziomie</c:v>
                </c:pt>
                <c:pt idx="25">
                  <c:v>Sygnalizacja świetlna</c:v>
                </c:pt>
                <c:pt idx="26">
                  <c:v>Likwidacja przejścia / przejście sugerowane</c:v>
                </c:pt>
                <c:pt idx="27">
                  <c:v>Inne nietypowe opisane w tekście </c:v>
                </c:pt>
                <c:pt idx="28">
                  <c:v>BRAK UWAG</c:v>
                </c:pt>
              </c:strCache>
            </c:strRef>
          </c:cat>
          <c:val>
            <c:numRef>
              <c:f>'Wykres zagrożenia rekomendacje'!$AH$4:$BJ$4</c:f>
              <c:numCache>
                <c:formatCode>General</c:formatCode>
                <c:ptCount val="29"/>
                <c:pt idx="0">
                  <c:v>16</c:v>
                </c:pt>
                <c:pt idx="1">
                  <c:v>46</c:v>
                </c:pt>
                <c:pt idx="2">
                  <c:v>21</c:v>
                </c:pt>
                <c:pt idx="3">
                  <c:v>92</c:v>
                </c:pt>
                <c:pt idx="4">
                  <c:v>8</c:v>
                </c:pt>
                <c:pt idx="5">
                  <c:v>3</c:v>
                </c:pt>
                <c:pt idx="6">
                  <c:v>24</c:v>
                </c:pt>
                <c:pt idx="7">
                  <c:v>1</c:v>
                </c:pt>
                <c:pt idx="8">
                  <c:v>34</c:v>
                </c:pt>
                <c:pt idx="9">
                  <c:v>6</c:v>
                </c:pt>
                <c:pt idx="10">
                  <c:v>24</c:v>
                </c:pt>
                <c:pt idx="11">
                  <c:v>1</c:v>
                </c:pt>
                <c:pt idx="12">
                  <c:v>1</c:v>
                </c:pt>
                <c:pt idx="13">
                  <c:v>65</c:v>
                </c:pt>
                <c:pt idx="14">
                  <c:v>32</c:v>
                </c:pt>
                <c:pt idx="15">
                  <c:v>8</c:v>
                </c:pt>
                <c:pt idx="16">
                  <c:v>18</c:v>
                </c:pt>
                <c:pt idx="17">
                  <c:v>10</c:v>
                </c:pt>
                <c:pt idx="18">
                  <c:v>32</c:v>
                </c:pt>
                <c:pt idx="19">
                  <c:v>26</c:v>
                </c:pt>
                <c:pt idx="20">
                  <c:v>7</c:v>
                </c:pt>
                <c:pt idx="21">
                  <c:v>2</c:v>
                </c:pt>
                <c:pt idx="22">
                  <c:v>13</c:v>
                </c:pt>
                <c:pt idx="23">
                  <c:v>2</c:v>
                </c:pt>
                <c:pt idx="24">
                  <c:v>0</c:v>
                </c:pt>
                <c:pt idx="25">
                  <c:v>25</c:v>
                </c:pt>
                <c:pt idx="26">
                  <c:v>5</c:v>
                </c:pt>
                <c:pt idx="27">
                  <c:v>35</c:v>
                </c:pt>
                <c:pt idx="28">
                  <c:v>9</c:v>
                </c:pt>
              </c:numCache>
            </c:numRef>
          </c:val>
          <c:extLst>
            <c:ext xmlns:c16="http://schemas.microsoft.com/office/drawing/2014/chart" uri="{C3380CC4-5D6E-409C-BE32-E72D297353CC}">
              <c16:uniqueId val="{00000000-AF02-4A35-A8E3-577888EB1D5C}"/>
            </c:ext>
          </c:extLst>
        </c:ser>
        <c:dLbls>
          <c:showLegendKey val="0"/>
          <c:showVal val="0"/>
          <c:showCatName val="0"/>
          <c:showSerName val="0"/>
          <c:showPercent val="0"/>
          <c:showBubbleSize val="0"/>
        </c:dLbls>
        <c:gapWidth val="219"/>
        <c:overlap val="-27"/>
        <c:axId val="635207376"/>
        <c:axId val="635199832"/>
      </c:barChart>
      <c:catAx>
        <c:axId val="635207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pl-PL"/>
          </a:p>
        </c:txPr>
        <c:crossAx val="635199832"/>
        <c:crosses val="autoZero"/>
        <c:auto val="1"/>
        <c:lblAlgn val="ctr"/>
        <c:lblOffset val="100"/>
        <c:noMultiLvlLbl val="0"/>
      </c:catAx>
      <c:valAx>
        <c:axId val="63519983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pl-PL" sz="1500" baseline="0" dirty="0"/>
                  <a:t>Liczba wystąpień</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pl-P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pl-PL"/>
          </a:p>
        </c:txPr>
        <c:crossAx val="635207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l-P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pl-PL"/>
              <a:t>OCENY</a:t>
            </a:r>
            <a:r>
              <a:rPr lang="pl-PL" baseline="0"/>
              <a:t> POZIOMU ZAGROŻEŃ BRD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pl-PL"/>
        </a:p>
      </c:txPr>
    </c:title>
    <c:autoTitleDeleted val="0"/>
    <c:plotArea>
      <c:layout/>
      <c:barChart>
        <c:barDir val="col"/>
        <c:grouping val="clustered"/>
        <c:varyColors val="0"/>
        <c:ser>
          <c:idx val="0"/>
          <c:order val="0"/>
          <c:tx>
            <c:strRef>
              <c:f>'Wykres ranking'!$B$1</c:f>
              <c:strCache>
                <c:ptCount val="1"/>
                <c:pt idx="0">
                  <c:v>Liczba wystąpień</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mn-lt"/>
                    <a:ea typeface="+mn-ea"/>
                    <a:cs typeface="+mn-cs"/>
                  </a:defRPr>
                </a:pPr>
                <a:endParaRPr lang="pl-PL"/>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'Wykres ranking'!$A$2:$A$7</c:f>
              <c:numCache>
                <c:formatCode>@</c:formatCode>
                <c:ptCount val="6"/>
                <c:pt idx="0">
                  <c:v>0</c:v>
                </c:pt>
                <c:pt idx="1">
                  <c:v>1</c:v>
                </c:pt>
                <c:pt idx="2">
                  <c:v>2</c:v>
                </c:pt>
                <c:pt idx="3">
                  <c:v>3</c:v>
                </c:pt>
                <c:pt idx="4">
                  <c:v>4</c:v>
                </c:pt>
                <c:pt idx="5">
                  <c:v>5</c:v>
                </c:pt>
              </c:numCache>
            </c:numRef>
          </c:cat>
          <c:val>
            <c:numRef>
              <c:f>'Wykres ranking'!$B$2:$B$7</c:f>
              <c:numCache>
                <c:formatCode>General</c:formatCode>
                <c:ptCount val="6"/>
                <c:pt idx="0">
                  <c:v>3</c:v>
                </c:pt>
                <c:pt idx="1">
                  <c:v>3</c:v>
                </c:pt>
                <c:pt idx="2">
                  <c:v>59</c:v>
                </c:pt>
                <c:pt idx="3">
                  <c:v>80</c:v>
                </c:pt>
                <c:pt idx="4">
                  <c:v>54</c:v>
                </c:pt>
                <c:pt idx="5">
                  <c:v>8</c:v>
                </c:pt>
              </c:numCache>
            </c:numRef>
          </c:val>
          <c:extLst>
            <c:ext xmlns:c16="http://schemas.microsoft.com/office/drawing/2014/chart" uri="{C3380CC4-5D6E-409C-BE32-E72D297353CC}">
              <c16:uniqueId val="{00000000-9D9F-4ED2-ABBF-443AD66168A8}"/>
            </c:ext>
          </c:extLst>
        </c:ser>
        <c:dLbls>
          <c:showLegendKey val="0"/>
          <c:showVal val="0"/>
          <c:showCatName val="0"/>
          <c:showSerName val="0"/>
          <c:showPercent val="0"/>
          <c:showBubbleSize val="0"/>
        </c:dLbls>
        <c:gapWidth val="219"/>
        <c:overlap val="-27"/>
        <c:axId val="533577184"/>
        <c:axId val="533577512"/>
      </c:barChart>
      <c:catAx>
        <c:axId val="533577184"/>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pl-PL" sz="2000" baseline="0"/>
                  <a:t>OCENA</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pl-PL"/>
            </a:p>
          </c:txPr>
        </c:title>
        <c:numFmt formatCode="@"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pl-PL"/>
          </a:p>
        </c:txPr>
        <c:crossAx val="533577512"/>
        <c:crosses val="autoZero"/>
        <c:auto val="1"/>
        <c:lblAlgn val="ctr"/>
        <c:lblOffset val="100"/>
        <c:noMultiLvlLbl val="0"/>
      </c:catAx>
      <c:valAx>
        <c:axId val="533577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pl-PL" sz="1500" baseline="0" dirty="0"/>
                  <a:t>Liczba wystąpień</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pl-PL"/>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pl-PL"/>
          </a:p>
        </c:txPr>
        <c:crossAx val="533577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l-P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chemeClr val="tx1"/>
                </a:solidFill>
              </a:defRPr>
            </a:lvl1pPr>
          </a:lstStyle>
          <a:p>
            <a:r>
              <a:rPr lang="pl-PL"/>
              <a:t>Kliknij, aby edytować styl</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chemeClr val="tx1"/>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lvl1pPr>
              <a:defRPr>
                <a:solidFill>
                  <a:schemeClr val="tx1"/>
                </a:solidFill>
              </a:defRPr>
            </a:lvl1pPr>
          </a:lstStyle>
          <a:p>
            <a:fld id="{C7A7898E-A023-4211-BDBC-3D520B94CF76}" type="datetimeFigureOut">
              <a:rPr lang="pl-PL" smtClean="0"/>
              <a:t>2016-11-07</a:t>
            </a:fld>
            <a:endParaRPr lang="pl-PL"/>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pl-PL"/>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752A5243-8135-4C4E-92E9-D1CF4A49DA7B}" type="slidenum">
              <a:rPr lang="pl-PL" smtClean="0"/>
              <a:t>‹#›</a:t>
            </a:fld>
            <a:endParaRPr lang="pl-PL"/>
          </a:p>
        </p:txBody>
      </p:sp>
      <p:cxnSp>
        <p:nvCxnSpPr>
          <p:cNvPr id="8" name="Straight Connector 7"/>
          <p:cNvCxnSpPr/>
          <p:nvPr/>
        </p:nvCxnSpPr>
        <p:spPr>
          <a:xfrm>
            <a:off x="1483995" y="3733800"/>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5323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C7A7898E-A023-4211-BDBC-3D520B94CF76}" type="datetimeFigureOut">
              <a:rPr lang="pl-PL" smtClean="0"/>
              <a:t>2016-11-07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4292499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C7A7898E-A023-4211-BDBC-3D520B94CF76}" type="datetimeFigureOut">
              <a:rPr lang="pl-PL" smtClean="0"/>
              <a:t>2016-11-07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3396244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C7A7898E-A023-4211-BDBC-3D520B94CF76}" type="datetimeFigureOut">
              <a:rPr lang="pl-PL" smtClean="0"/>
              <a:t>2016-11-07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2499796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pl-PL"/>
              <a:t>Kliknij, aby edytować styl</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pl-PL"/>
              <a:t>Edytuj style wzorca tekstu</a:t>
            </a:r>
          </a:p>
        </p:txBody>
      </p:sp>
      <p:sp>
        <p:nvSpPr>
          <p:cNvPr id="4" name="Date Placeholder 3"/>
          <p:cNvSpPr>
            <a:spLocks noGrp="1"/>
          </p:cNvSpPr>
          <p:nvPr>
            <p:ph type="dt" sz="half" idx="10"/>
          </p:nvPr>
        </p:nvSpPr>
        <p:spPr/>
        <p:txBody>
          <a:bodyPr/>
          <a:lstStyle/>
          <a:p>
            <a:fld id="{C7A7898E-A023-4211-BDBC-3D520B94CF76}" type="datetimeFigureOut">
              <a:rPr lang="pl-PL" smtClean="0"/>
              <a:t>2016-11-07</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752A5243-8135-4C4E-92E9-D1CF4A49DA7B}" type="slidenum">
              <a:rPr lang="pl-PL" smtClean="0"/>
              <a:t>‹#›</a:t>
            </a:fld>
            <a:endParaRPr lang="pl-PL"/>
          </a:p>
        </p:txBody>
      </p:sp>
      <p:cxnSp>
        <p:nvCxnSpPr>
          <p:cNvPr id="7" name="Straight Connector 6"/>
          <p:cNvCxnSpPr/>
          <p:nvPr/>
        </p:nvCxnSpPr>
        <p:spPr>
          <a:xfrm>
            <a:off x="1485900" y="4020408"/>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2678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C7A7898E-A023-4211-BDBC-3D520B94CF76}" type="datetimeFigureOut">
              <a:rPr lang="pl-PL" smtClean="0"/>
              <a:t>2016-11-07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3131183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pl-PL"/>
              <a:t>Kliknij, aby edytować styl</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C7A7898E-A023-4211-BDBC-3D520B94CF76}" type="datetimeFigureOut">
              <a:rPr lang="pl-PL" smtClean="0"/>
              <a:t>2016-11-07</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186224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C7A7898E-A023-4211-BDBC-3D520B94CF76}" type="datetimeFigureOut">
              <a:rPr lang="pl-PL" smtClean="0"/>
              <a:t>2016-11-07</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2273601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A7898E-A023-4211-BDBC-3D520B94CF76}" type="datetimeFigureOut">
              <a:rPr lang="pl-PL" smtClean="0"/>
              <a:t>2016-11-07</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1520640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pl-PL"/>
              <a:t>Kliknij, aby edytować styl</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5" name="Date Placeholder 4"/>
          <p:cNvSpPr>
            <a:spLocks noGrp="1"/>
          </p:cNvSpPr>
          <p:nvPr>
            <p:ph type="dt" sz="half" idx="10"/>
          </p:nvPr>
        </p:nvSpPr>
        <p:spPr/>
        <p:txBody>
          <a:bodyPr/>
          <a:lstStyle/>
          <a:p>
            <a:fld id="{C7A7898E-A023-4211-BDBC-3D520B94CF76}" type="datetimeFigureOut">
              <a:rPr lang="pl-PL" smtClean="0"/>
              <a:t>2016-11-07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3156422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pl-PL"/>
              <a:t>Kliknij, aby edytować styl</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pl-PL"/>
              <a:t>Kliknij ikonę, aby dodać obraz</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5" name="Date Placeholder 4"/>
          <p:cNvSpPr>
            <a:spLocks noGrp="1"/>
          </p:cNvSpPr>
          <p:nvPr>
            <p:ph type="dt" sz="half" idx="10"/>
          </p:nvPr>
        </p:nvSpPr>
        <p:spPr/>
        <p:txBody>
          <a:bodyPr/>
          <a:lstStyle/>
          <a:p>
            <a:fld id="{C7A7898E-A023-4211-BDBC-3D520B94CF76}" type="datetimeFigureOut">
              <a:rPr lang="pl-PL" smtClean="0"/>
              <a:t>2016-11-07</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752A5243-8135-4C4E-92E9-D1CF4A49DA7B}" type="slidenum">
              <a:rPr lang="pl-PL" smtClean="0"/>
              <a:t>‹#›</a:t>
            </a:fld>
            <a:endParaRPr lang="pl-PL"/>
          </a:p>
        </p:txBody>
      </p:sp>
    </p:spTree>
    <p:extLst>
      <p:ext uri="{BB962C8B-B14F-4D97-AF65-F5344CB8AC3E}">
        <p14:creationId xmlns:p14="http://schemas.microsoft.com/office/powerpoint/2010/main" val="2484444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tx1"/>
                </a:solidFill>
              </a:defRPr>
            </a:lvl1pPr>
          </a:lstStyle>
          <a:p>
            <a:fld id="{C7A7898E-A023-4211-BDBC-3D520B94CF76}" type="datetimeFigureOut">
              <a:rPr lang="pl-PL" smtClean="0"/>
              <a:t>2016-11-07</a:t>
            </a:fld>
            <a:endParaRPr lang="pl-PL"/>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tx1"/>
                </a:solidFill>
              </a:defRPr>
            </a:lvl1pPr>
          </a:lstStyle>
          <a:p>
            <a:endParaRPr lang="pl-PL"/>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tx1"/>
                </a:solidFill>
              </a:defRPr>
            </a:lvl1pPr>
          </a:lstStyle>
          <a:p>
            <a:fld id="{752A5243-8135-4C4E-92E9-D1CF4A49DA7B}" type="slidenum">
              <a:rPr lang="pl-PL" smtClean="0"/>
              <a:t>‹#›</a:t>
            </a:fld>
            <a:endParaRPr lang="pl-PL"/>
          </a:p>
        </p:txBody>
      </p:sp>
    </p:spTree>
    <p:extLst>
      <p:ext uri="{BB962C8B-B14F-4D97-AF65-F5344CB8AC3E}">
        <p14:creationId xmlns:p14="http://schemas.microsoft.com/office/powerpoint/2010/main" val="109621395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tx1"/>
        </a:buClr>
        <a:buSzPct val="80000"/>
        <a:buFont typeface="Corbel" pitchFamily="34" charset="0"/>
        <a:buChar char="•"/>
        <a:defRPr sz="2000" kern="1200">
          <a:solidFill>
            <a:schemeClr val="tx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800" kern="1200">
          <a:solidFill>
            <a:schemeClr val="tx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600" kern="1200">
          <a:solidFill>
            <a:schemeClr val="tx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794516" y="803355"/>
            <a:ext cx="7475220" cy="2926080"/>
          </a:xfrm>
        </p:spPr>
        <p:txBody>
          <a:bodyPr>
            <a:normAutofit/>
          </a:bodyPr>
          <a:lstStyle/>
          <a:p>
            <a:r>
              <a:rPr lang="pl-PL" sz="3500" b="1" dirty="0">
                <a:effectLst>
                  <a:outerShdw blurRad="38100" dist="38100" dir="2700000" algn="tl">
                    <a:srgbClr val="000000">
                      <a:alpha val="43137"/>
                    </a:srgbClr>
                  </a:outerShdw>
                </a:effectLst>
              </a:rPr>
              <a:t>Raport oceny BRD przejść dla pieszych w dzielnicy </a:t>
            </a:r>
            <a:br>
              <a:rPr lang="pl-PL" sz="3500" b="1" dirty="0">
                <a:effectLst>
                  <a:outerShdw blurRad="38100" dist="38100" dir="2700000" algn="tl">
                    <a:srgbClr val="000000">
                      <a:alpha val="43137"/>
                    </a:srgbClr>
                  </a:outerShdw>
                </a:effectLst>
              </a:rPr>
            </a:br>
            <a:r>
              <a:rPr lang="pl-PL" sz="3500" b="1" dirty="0">
                <a:solidFill>
                  <a:srgbClr val="FF0000"/>
                </a:solidFill>
                <a:effectLst>
                  <a:outerShdw blurRad="38100" dist="38100" dir="2700000" algn="tl">
                    <a:srgbClr val="000000">
                      <a:alpha val="43137"/>
                    </a:srgbClr>
                  </a:outerShdw>
                </a:effectLst>
              </a:rPr>
              <a:t>OCHOTA</a:t>
            </a:r>
          </a:p>
        </p:txBody>
      </p:sp>
      <p:sp>
        <p:nvSpPr>
          <p:cNvPr id="3" name="Podtytuł 2"/>
          <p:cNvSpPr>
            <a:spLocks noGrp="1"/>
          </p:cNvSpPr>
          <p:nvPr>
            <p:ph type="subTitle" idx="1"/>
          </p:nvPr>
        </p:nvSpPr>
        <p:spPr>
          <a:xfrm>
            <a:off x="794516" y="4162179"/>
            <a:ext cx="7759931" cy="1623269"/>
          </a:xfrm>
        </p:spPr>
        <p:txBody>
          <a:bodyPr>
            <a:noAutofit/>
          </a:bodyPr>
          <a:lstStyle/>
          <a:p>
            <a:pPr>
              <a:lnSpc>
                <a:spcPct val="120000"/>
              </a:lnSpc>
              <a:spcBef>
                <a:spcPts val="0"/>
              </a:spcBef>
              <a:defRPr/>
            </a:pPr>
            <a:r>
              <a:rPr lang="pl-PL" i="1" dirty="0">
                <a:solidFill>
                  <a:schemeClr val="bg1">
                    <a:lumMod val="50000"/>
                  </a:schemeClr>
                </a:solidFill>
                <a:effectLst>
                  <a:outerShdw blurRad="38100" dist="38100" dir="2700000" algn="tl">
                    <a:srgbClr val="000000">
                      <a:alpha val="43137"/>
                    </a:srgbClr>
                  </a:outerShdw>
                </a:effectLst>
              </a:rPr>
              <a:t>dotyczy  zamówienia na wykonanie opracowania pt.  </a:t>
            </a:r>
          </a:p>
          <a:p>
            <a:pPr>
              <a:lnSpc>
                <a:spcPct val="120000"/>
              </a:lnSpc>
              <a:spcBef>
                <a:spcPts val="0"/>
              </a:spcBef>
              <a:defRPr/>
            </a:pPr>
            <a:r>
              <a:rPr lang="pl-PL" b="1" i="1" dirty="0">
                <a:solidFill>
                  <a:schemeClr val="bg1">
                    <a:lumMod val="50000"/>
                  </a:schemeClr>
                </a:solidFill>
                <a:effectLst>
                  <a:outerShdw blurRad="38100" dist="38100" dir="2700000" algn="tl">
                    <a:srgbClr val="000000">
                      <a:alpha val="43137"/>
                    </a:srgbClr>
                  </a:outerShdw>
                </a:effectLst>
              </a:rPr>
              <a:t>Audyt BRD przejść dla pieszych bez sygnalizacji świetlnej na drogach zarządzanych przez ZDM w dzielnicach: Śródmieście, Ochota, Praga Południe pod kątem skuteczności oświetlenia tych przejść i zastosowanej organizacji ruchu.</a:t>
            </a:r>
          </a:p>
          <a:p>
            <a:endParaRPr lang="pl-PL" dirty="0"/>
          </a:p>
        </p:txBody>
      </p:sp>
      <p:sp>
        <p:nvSpPr>
          <p:cNvPr id="4"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l-PL"/>
          </a:p>
        </p:txBody>
      </p:sp>
      <p:pic>
        <p:nvPicPr>
          <p:cNvPr id="9" name="Obraz 8"/>
          <p:cNvPicPr>
            <a:picLocks noChangeAspect="1"/>
          </p:cNvPicPr>
          <p:nvPr/>
        </p:nvPicPr>
        <p:blipFill>
          <a:blip r:embed="rId2"/>
          <a:stretch>
            <a:fillRect/>
          </a:stretch>
        </p:blipFill>
        <p:spPr>
          <a:xfrm>
            <a:off x="2211447" y="368323"/>
            <a:ext cx="4641358" cy="1607923"/>
          </a:xfrm>
          <a:prstGeom prst="rect">
            <a:avLst/>
          </a:prstGeom>
        </p:spPr>
      </p:pic>
    </p:spTree>
    <p:extLst>
      <p:ext uri="{BB962C8B-B14F-4D97-AF65-F5344CB8AC3E}">
        <p14:creationId xmlns:p14="http://schemas.microsoft.com/office/powerpoint/2010/main" val="33090766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ole tekstowe 24"/>
          <p:cNvSpPr txBox="1"/>
          <p:nvPr/>
        </p:nvSpPr>
        <p:spPr>
          <a:xfrm>
            <a:off x="565258" y="2212659"/>
            <a:ext cx="184731" cy="369332"/>
          </a:xfrm>
          <a:prstGeom prst="rect">
            <a:avLst/>
          </a:prstGeom>
          <a:noFill/>
        </p:spPr>
        <p:txBody>
          <a:bodyPr wrap="none" rtlCol="0">
            <a:spAutoFit/>
          </a:bodyPr>
          <a:lstStyle/>
          <a:p>
            <a:endParaRPr lang="pl-PL" dirty="0"/>
          </a:p>
        </p:txBody>
      </p:sp>
      <p:sp>
        <p:nvSpPr>
          <p:cNvPr id="30" name="Prostokąt 29"/>
          <p:cNvSpPr/>
          <p:nvPr/>
        </p:nvSpPr>
        <p:spPr>
          <a:xfrm>
            <a:off x="329246" y="762541"/>
            <a:ext cx="1585280" cy="28521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noFill/>
            </a:endParaRPr>
          </a:p>
        </p:txBody>
      </p:sp>
      <p:sp>
        <p:nvSpPr>
          <p:cNvPr id="26" name="pole tekstowe 25"/>
          <p:cNvSpPr txBox="1"/>
          <p:nvPr/>
        </p:nvSpPr>
        <p:spPr>
          <a:xfrm>
            <a:off x="329251" y="1425317"/>
            <a:ext cx="8485481" cy="646331"/>
          </a:xfrm>
          <a:prstGeom prst="rect">
            <a:avLst/>
          </a:prstGeom>
          <a:solidFill>
            <a:schemeClr val="bg1"/>
          </a:solidFill>
        </p:spPr>
        <p:txBody>
          <a:bodyPr wrap="square" rtlCol="0">
            <a:spAutoFit/>
          </a:bodyPr>
          <a:lstStyle/>
          <a:p>
            <a:r>
              <a:rPr lang="pl-PL" b="1" dirty="0"/>
              <a:t>Brak lub niewystarczające urządzenia dla niepełnosprawnych – rampa</a:t>
            </a:r>
          </a:p>
          <a:p>
            <a:r>
              <a:rPr lang="pl-PL" b="1" dirty="0"/>
              <a:t>Brak lub niewystarczające urządzenia dla niepełnosprawnych - niewidomi</a:t>
            </a:r>
          </a:p>
        </p:txBody>
      </p:sp>
      <p:graphicFrame>
        <p:nvGraphicFramePr>
          <p:cNvPr id="11" name="Tabela 10"/>
          <p:cNvGraphicFramePr>
            <a:graphicFrameLocks noGrp="1"/>
          </p:cNvGraphicFramePr>
          <p:nvPr>
            <p:extLst>
              <p:ext uri="{D42A27DB-BD31-4B8C-83A1-F6EECF244321}">
                <p14:modId xmlns:p14="http://schemas.microsoft.com/office/powerpoint/2010/main" val="3951598909"/>
              </p:ext>
            </p:extLst>
          </p:nvPr>
        </p:nvGraphicFramePr>
        <p:xfrm>
          <a:off x="329246" y="296591"/>
          <a:ext cx="8485485" cy="1393676"/>
        </p:xfrm>
        <a:graphic>
          <a:graphicData uri="http://schemas.openxmlformats.org/drawingml/2006/table">
            <a:tbl>
              <a:tblPr/>
              <a:tblGrid>
                <a:gridCol w="1595562">
                  <a:extLst>
                    <a:ext uri="{9D8B030D-6E8A-4147-A177-3AD203B41FA5}">
                      <a16:colId xmlns:a16="http://schemas.microsoft.com/office/drawing/2014/main" val="17792640"/>
                    </a:ext>
                  </a:extLst>
                </a:gridCol>
                <a:gridCol w="341906">
                  <a:extLst>
                    <a:ext uri="{9D8B030D-6E8A-4147-A177-3AD203B41FA5}">
                      <a16:colId xmlns:a16="http://schemas.microsoft.com/office/drawing/2014/main" val="313130150"/>
                    </a:ext>
                  </a:extLst>
                </a:gridCol>
                <a:gridCol w="1377985">
                  <a:extLst>
                    <a:ext uri="{9D8B030D-6E8A-4147-A177-3AD203B41FA5}">
                      <a16:colId xmlns:a16="http://schemas.microsoft.com/office/drawing/2014/main" val="1647993142"/>
                    </a:ext>
                  </a:extLst>
                </a:gridCol>
                <a:gridCol w="341906">
                  <a:extLst>
                    <a:ext uri="{9D8B030D-6E8A-4147-A177-3AD203B41FA5}">
                      <a16:colId xmlns:a16="http://schemas.microsoft.com/office/drawing/2014/main" val="1423361366"/>
                    </a:ext>
                  </a:extLst>
                </a:gridCol>
                <a:gridCol w="1543757">
                  <a:extLst>
                    <a:ext uri="{9D8B030D-6E8A-4147-A177-3AD203B41FA5}">
                      <a16:colId xmlns:a16="http://schemas.microsoft.com/office/drawing/2014/main" val="1441980695"/>
                    </a:ext>
                  </a:extLst>
                </a:gridCol>
                <a:gridCol w="341906">
                  <a:extLst>
                    <a:ext uri="{9D8B030D-6E8A-4147-A177-3AD203B41FA5}">
                      <a16:colId xmlns:a16="http://schemas.microsoft.com/office/drawing/2014/main" val="2600722109"/>
                    </a:ext>
                  </a:extLst>
                </a:gridCol>
                <a:gridCol w="1201851">
                  <a:extLst>
                    <a:ext uri="{9D8B030D-6E8A-4147-A177-3AD203B41FA5}">
                      <a16:colId xmlns:a16="http://schemas.microsoft.com/office/drawing/2014/main" val="4220948208"/>
                    </a:ext>
                  </a:extLst>
                </a:gridCol>
                <a:gridCol w="341906">
                  <a:extLst>
                    <a:ext uri="{9D8B030D-6E8A-4147-A177-3AD203B41FA5}">
                      <a16:colId xmlns:a16="http://schemas.microsoft.com/office/drawing/2014/main" val="4119123942"/>
                    </a:ext>
                  </a:extLst>
                </a:gridCol>
                <a:gridCol w="1398706">
                  <a:extLst>
                    <a:ext uri="{9D8B030D-6E8A-4147-A177-3AD203B41FA5}">
                      <a16:colId xmlns:a16="http://schemas.microsoft.com/office/drawing/2014/main" val="722628801"/>
                    </a:ext>
                  </a:extLst>
                </a:gridCol>
              </a:tblGrid>
              <a:tr h="252412">
                <a:tc gridSpan="9">
                  <a:txBody>
                    <a:bodyPr/>
                    <a:lstStyle/>
                    <a:p>
                      <a:pPr algn="ctr" fontAlgn="ctr"/>
                      <a:r>
                        <a:rPr lang="pl-PL" sz="1500" b="1" i="0" u="none" strike="noStrike" dirty="0">
                          <a:solidFill>
                            <a:srgbClr val="000000"/>
                          </a:solidFill>
                          <a:effectLst/>
                          <a:latin typeface="Calibri" panose="020F0502020204030204" pitchFamily="34" charset="0"/>
                        </a:rPr>
                        <a:t>ZAGROŻENIA - 1215</a:t>
                      </a:r>
                    </a:p>
                  </a:txBody>
                  <a:tcPr marL="9015" marR="9015" marT="90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0000"/>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96605585"/>
                  </a:ext>
                </a:extLst>
              </a:tr>
              <a:tr h="239792">
                <a:tc>
                  <a:txBody>
                    <a:bodyPr/>
                    <a:lstStyle/>
                    <a:p>
                      <a:pPr algn="ctr" fontAlgn="b"/>
                      <a:endParaRPr lang="pl-PL" sz="15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991267"/>
                  </a:ext>
                </a:extLst>
              </a:tr>
              <a:tr h="225368">
                <a:tc>
                  <a:txBody>
                    <a:bodyPr/>
                    <a:lstStyle/>
                    <a:p>
                      <a:pPr algn="ctr" fontAlgn="b"/>
                      <a:r>
                        <a:rPr lang="pl-PL" sz="1300" b="1" i="0" u="none" strike="noStrike">
                          <a:solidFill>
                            <a:srgbClr val="FFFFFF"/>
                          </a:solidFill>
                          <a:effectLst/>
                          <a:latin typeface="Calibri" panose="020F0502020204030204" pitchFamily="34" charset="0"/>
                        </a:rPr>
                        <a:t>USPRAWNIENIA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WIDOCZNOŚĆ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OZNAKOWANIE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GEOMETRIA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POZOSTAŁE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585125617"/>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Prędkość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71944251"/>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Stan techniczny</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09421994"/>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Odwodnienie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061964745"/>
                  </a:ext>
                </a:extLst>
              </a:tr>
            </a:tbl>
          </a:graphicData>
        </a:graphic>
      </p:graphicFrame>
      <p:pic>
        <p:nvPicPr>
          <p:cNvPr id="2" name="Obraz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9246" y="2067833"/>
            <a:ext cx="8485200" cy="4539735"/>
          </a:xfrm>
          <a:prstGeom prst="rect">
            <a:avLst/>
          </a:prstGeom>
        </p:spPr>
      </p:pic>
      <p:pic>
        <p:nvPicPr>
          <p:cNvPr id="3" name="Obraz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9246" y="2027957"/>
            <a:ext cx="8485200" cy="4623302"/>
          </a:xfrm>
          <a:prstGeom prst="rect">
            <a:avLst/>
          </a:prstGeom>
        </p:spPr>
      </p:pic>
    </p:spTree>
    <p:extLst>
      <p:ext uri="{BB962C8B-B14F-4D97-AF65-F5344CB8AC3E}">
        <p14:creationId xmlns:p14="http://schemas.microsoft.com/office/powerpoint/2010/main" val="254017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animEffect transition="in" filter="fade">
                                      <p:cBhvr>
                                        <p:cTn id="15" dur="500"/>
                                        <p:tgtEl>
                                          <p:spTgt spid="2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ela 10"/>
          <p:cNvGraphicFramePr>
            <a:graphicFrameLocks noGrp="1"/>
          </p:cNvGraphicFramePr>
          <p:nvPr>
            <p:extLst>
              <p:ext uri="{D42A27DB-BD31-4B8C-83A1-F6EECF244321}">
                <p14:modId xmlns:p14="http://schemas.microsoft.com/office/powerpoint/2010/main" val="537743835"/>
              </p:ext>
            </p:extLst>
          </p:nvPr>
        </p:nvGraphicFramePr>
        <p:xfrm>
          <a:off x="329250" y="296591"/>
          <a:ext cx="8485480" cy="1393676"/>
        </p:xfrm>
        <a:graphic>
          <a:graphicData uri="http://schemas.openxmlformats.org/drawingml/2006/table">
            <a:tbl>
              <a:tblPr/>
              <a:tblGrid>
                <a:gridCol w="1595561">
                  <a:extLst>
                    <a:ext uri="{9D8B030D-6E8A-4147-A177-3AD203B41FA5}">
                      <a16:colId xmlns:a16="http://schemas.microsoft.com/office/drawing/2014/main" val="17792640"/>
                    </a:ext>
                  </a:extLst>
                </a:gridCol>
                <a:gridCol w="341906">
                  <a:extLst>
                    <a:ext uri="{9D8B030D-6E8A-4147-A177-3AD203B41FA5}">
                      <a16:colId xmlns:a16="http://schemas.microsoft.com/office/drawing/2014/main" val="313130150"/>
                    </a:ext>
                  </a:extLst>
                </a:gridCol>
                <a:gridCol w="1377984">
                  <a:extLst>
                    <a:ext uri="{9D8B030D-6E8A-4147-A177-3AD203B41FA5}">
                      <a16:colId xmlns:a16="http://schemas.microsoft.com/office/drawing/2014/main" val="1647993142"/>
                    </a:ext>
                  </a:extLst>
                </a:gridCol>
                <a:gridCol w="341906">
                  <a:extLst>
                    <a:ext uri="{9D8B030D-6E8A-4147-A177-3AD203B41FA5}">
                      <a16:colId xmlns:a16="http://schemas.microsoft.com/office/drawing/2014/main" val="1423361366"/>
                    </a:ext>
                  </a:extLst>
                </a:gridCol>
                <a:gridCol w="1543756">
                  <a:extLst>
                    <a:ext uri="{9D8B030D-6E8A-4147-A177-3AD203B41FA5}">
                      <a16:colId xmlns:a16="http://schemas.microsoft.com/office/drawing/2014/main" val="1441980695"/>
                    </a:ext>
                  </a:extLst>
                </a:gridCol>
                <a:gridCol w="341906">
                  <a:extLst>
                    <a:ext uri="{9D8B030D-6E8A-4147-A177-3AD203B41FA5}">
                      <a16:colId xmlns:a16="http://schemas.microsoft.com/office/drawing/2014/main" val="2600722109"/>
                    </a:ext>
                  </a:extLst>
                </a:gridCol>
                <a:gridCol w="1201851">
                  <a:extLst>
                    <a:ext uri="{9D8B030D-6E8A-4147-A177-3AD203B41FA5}">
                      <a16:colId xmlns:a16="http://schemas.microsoft.com/office/drawing/2014/main" val="4220948208"/>
                    </a:ext>
                  </a:extLst>
                </a:gridCol>
                <a:gridCol w="341906">
                  <a:extLst>
                    <a:ext uri="{9D8B030D-6E8A-4147-A177-3AD203B41FA5}">
                      <a16:colId xmlns:a16="http://schemas.microsoft.com/office/drawing/2014/main" val="4119123942"/>
                    </a:ext>
                  </a:extLst>
                </a:gridCol>
                <a:gridCol w="1398704">
                  <a:extLst>
                    <a:ext uri="{9D8B030D-6E8A-4147-A177-3AD203B41FA5}">
                      <a16:colId xmlns:a16="http://schemas.microsoft.com/office/drawing/2014/main" val="722628801"/>
                    </a:ext>
                  </a:extLst>
                </a:gridCol>
              </a:tblGrid>
              <a:tr h="252412">
                <a:tc gridSpan="9">
                  <a:txBody>
                    <a:bodyPr/>
                    <a:lstStyle/>
                    <a:p>
                      <a:pPr algn="ctr" fontAlgn="ctr"/>
                      <a:r>
                        <a:rPr lang="pl-PL" sz="1500" b="1" i="0" u="none" strike="noStrike" dirty="0">
                          <a:solidFill>
                            <a:srgbClr val="000000"/>
                          </a:solidFill>
                          <a:effectLst/>
                          <a:latin typeface="Calibri" panose="020F0502020204030204" pitchFamily="34" charset="0"/>
                        </a:rPr>
                        <a:t>ZAGROŻENIA - 1477</a:t>
                      </a:r>
                    </a:p>
                  </a:txBody>
                  <a:tcPr marL="9015" marR="9015" marT="90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0000"/>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96605585"/>
                  </a:ext>
                </a:extLst>
              </a:tr>
              <a:tr h="239792">
                <a:tc>
                  <a:txBody>
                    <a:bodyPr/>
                    <a:lstStyle/>
                    <a:p>
                      <a:pPr algn="ctr" fontAlgn="b"/>
                      <a:endParaRPr lang="pl-PL" sz="15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991267"/>
                  </a:ext>
                </a:extLst>
              </a:tr>
              <a:tr h="225368">
                <a:tc>
                  <a:txBody>
                    <a:bodyPr/>
                    <a:lstStyle/>
                    <a:p>
                      <a:pPr algn="ctr" fontAlgn="b"/>
                      <a:r>
                        <a:rPr lang="pl-PL" sz="1300" b="1" i="0" u="none" strike="noStrike">
                          <a:solidFill>
                            <a:srgbClr val="FFFFFF"/>
                          </a:solidFill>
                          <a:effectLst/>
                          <a:latin typeface="Calibri" panose="020F0502020204030204" pitchFamily="34" charset="0"/>
                        </a:rPr>
                        <a:t>USPRAWNIENIA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WIDOCZNOŚĆ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OZNAKOWANIE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GEOMETRIA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POZOSTAŁE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585125617"/>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Prędkość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71944251"/>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Stan techniczny</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09421994"/>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Odwodnienie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061964745"/>
                  </a:ext>
                </a:extLst>
              </a:tr>
            </a:tbl>
          </a:graphicData>
        </a:graphic>
      </p:graphicFrame>
      <p:sp>
        <p:nvSpPr>
          <p:cNvPr id="25" name="pole tekstowe 24"/>
          <p:cNvSpPr txBox="1"/>
          <p:nvPr/>
        </p:nvSpPr>
        <p:spPr>
          <a:xfrm>
            <a:off x="565258" y="2212659"/>
            <a:ext cx="184731" cy="369332"/>
          </a:xfrm>
          <a:prstGeom prst="rect">
            <a:avLst/>
          </a:prstGeom>
          <a:noFill/>
        </p:spPr>
        <p:txBody>
          <a:bodyPr wrap="none" rtlCol="0">
            <a:spAutoFit/>
          </a:bodyPr>
          <a:lstStyle/>
          <a:p>
            <a:endParaRPr lang="pl-PL" dirty="0"/>
          </a:p>
        </p:txBody>
      </p:sp>
      <p:sp>
        <p:nvSpPr>
          <p:cNvPr id="16" name="Prostokąt 15"/>
          <p:cNvSpPr/>
          <p:nvPr/>
        </p:nvSpPr>
        <p:spPr>
          <a:xfrm>
            <a:off x="2265048" y="779078"/>
            <a:ext cx="1372674" cy="26139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noFill/>
            </a:endParaRPr>
          </a:p>
        </p:txBody>
      </p:sp>
      <p:sp>
        <p:nvSpPr>
          <p:cNvPr id="27" name="pole tekstowe 26"/>
          <p:cNvSpPr txBox="1"/>
          <p:nvPr/>
        </p:nvSpPr>
        <p:spPr>
          <a:xfrm>
            <a:off x="329250" y="1328496"/>
            <a:ext cx="8485481" cy="2585323"/>
          </a:xfrm>
          <a:prstGeom prst="rect">
            <a:avLst/>
          </a:prstGeom>
          <a:solidFill>
            <a:schemeClr val="bg1"/>
          </a:solidFill>
        </p:spPr>
        <p:txBody>
          <a:bodyPr wrap="square" rtlCol="0">
            <a:spAutoFit/>
          </a:bodyPr>
          <a:lstStyle/>
          <a:p>
            <a:r>
              <a:rPr lang="pl-PL" b="1" dirty="0"/>
              <a:t>Widoczność – parkowanie</a:t>
            </a:r>
          </a:p>
          <a:p>
            <a:r>
              <a:rPr lang="pl-PL" b="1" dirty="0"/>
              <a:t>Widoczność - parkowanie poza bezpośrednim sąsiedztwem przejścia</a:t>
            </a:r>
          </a:p>
          <a:p>
            <a:r>
              <a:rPr lang="pl-PL" b="1" dirty="0"/>
              <a:t>Widoczność - wygrodzenia/słupy</a:t>
            </a:r>
          </a:p>
          <a:p>
            <a:r>
              <a:rPr lang="pl-PL" b="1" dirty="0"/>
              <a:t>Widoczność - przystanki TZ</a:t>
            </a:r>
          </a:p>
          <a:p>
            <a:r>
              <a:rPr lang="pl-PL" b="1" dirty="0"/>
              <a:t>Widoczność – zieleń</a:t>
            </a:r>
          </a:p>
          <a:p>
            <a:r>
              <a:rPr lang="pl-PL" b="1" dirty="0"/>
              <a:t>Widoczność - inne, przeszkody duże, budynki</a:t>
            </a:r>
          </a:p>
          <a:p>
            <a:r>
              <a:rPr lang="pl-PL" b="1" dirty="0"/>
              <a:t>Widoczność - inne, przeszkody duże, budynki</a:t>
            </a:r>
          </a:p>
          <a:p>
            <a:r>
              <a:rPr lang="pl-PL" b="1" dirty="0"/>
              <a:t>Zjazdy w sąsiedztwie przejść</a:t>
            </a:r>
          </a:p>
          <a:p>
            <a:r>
              <a:rPr lang="pl-PL" b="1" dirty="0"/>
              <a:t>Parkowanie na przejściu dla pieszych</a:t>
            </a:r>
          </a:p>
        </p:txBody>
      </p:sp>
      <p:pic>
        <p:nvPicPr>
          <p:cNvPr id="2" name="Obraz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9249" y="1690267"/>
            <a:ext cx="8485200" cy="4707082"/>
          </a:xfrm>
          <a:prstGeom prst="rect">
            <a:avLst/>
          </a:prstGeom>
        </p:spPr>
      </p:pic>
      <p:pic>
        <p:nvPicPr>
          <p:cNvPr id="3" name="Obraz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9249" y="1624424"/>
            <a:ext cx="8485200" cy="4772925"/>
          </a:xfrm>
          <a:prstGeom prst="rect">
            <a:avLst/>
          </a:prstGeom>
        </p:spPr>
      </p:pic>
    </p:spTree>
    <p:extLst>
      <p:ext uri="{BB962C8B-B14F-4D97-AF65-F5344CB8AC3E}">
        <p14:creationId xmlns:p14="http://schemas.microsoft.com/office/powerpoint/2010/main" val="315668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fade">
                                      <p:cBhvr>
                                        <p:cTn id="12" dur="500"/>
                                        <p:tgtEl>
                                          <p:spTgt spid="27">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7">
                                            <p:txEl>
                                              <p:pRg st="1" end="1"/>
                                            </p:txEl>
                                          </p:spTgt>
                                        </p:tgtEl>
                                        <p:attrNameLst>
                                          <p:attrName>style.visibility</p:attrName>
                                        </p:attrNameLst>
                                      </p:cBhvr>
                                      <p:to>
                                        <p:strVal val="visible"/>
                                      </p:to>
                                    </p:set>
                                    <p:animEffect transition="in" filter="fade">
                                      <p:cBhvr>
                                        <p:cTn id="15" dur="500"/>
                                        <p:tgtEl>
                                          <p:spTgt spid="27">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7">
                                            <p:txEl>
                                              <p:pRg st="2" end="2"/>
                                            </p:txEl>
                                          </p:spTgt>
                                        </p:tgtEl>
                                        <p:attrNameLst>
                                          <p:attrName>style.visibility</p:attrName>
                                        </p:attrNameLst>
                                      </p:cBhvr>
                                      <p:to>
                                        <p:strVal val="visible"/>
                                      </p:to>
                                    </p:set>
                                    <p:animEffect transition="in" filter="fade">
                                      <p:cBhvr>
                                        <p:cTn id="18" dur="500"/>
                                        <p:tgtEl>
                                          <p:spTgt spid="27">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7">
                                            <p:txEl>
                                              <p:pRg st="3" end="3"/>
                                            </p:txEl>
                                          </p:spTgt>
                                        </p:tgtEl>
                                        <p:attrNameLst>
                                          <p:attrName>style.visibility</p:attrName>
                                        </p:attrNameLst>
                                      </p:cBhvr>
                                      <p:to>
                                        <p:strVal val="visible"/>
                                      </p:to>
                                    </p:set>
                                    <p:animEffect transition="in" filter="fade">
                                      <p:cBhvr>
                                        <p:cTn id="21" dur="500"/>
                                        <p:tgtEl>
                                          <p:spTgt spid="27">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xEl>
                                              <p:pRg st="4" end="4"/>
                                            </p:txEl>
                                          </p:spTgt>
                                        </p:tgtEl>
                                        <p:attrNameLst>
                                          <p:attrName>style.visibility</p:attrName>
                                        </p:attrNameLst>
                                      </p:cBhvr>
                                      <p:to>
                                        <p:strVal val="visible"/>
                                      </p:to>
                                    </p:set>
                                    <p:animEffect transition="in" filter="fade">
                                      <p:cBhvr>
                                        <p:cTn id="24" dur="500"/>
                                        <p:tgtEl>
                                          <p:spTgt spid="27">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xEl>
                                              <p:pRg st="5" end="5"/>
                                            </p:txEl>
                                          </p:spTgt>
                                        </p:tgtEl>
                                        <p:attrNameLst>
                                          <p:attrName>style.visibility</p:attrName>
                                        </p:attrNameLst>
                                      </p:cBhvr>
                                      <p:to>
                                        <p:strVal val="visible"/>
                                      </p:to>
                                    </p:set>
                                    <p:animEffect transition="in" filter="fade">
                                      <p:cBhvr>
                                        <p:cTn id="27" dur="500"/>
                                        <p:tgtEl>
                                          <p:spTgt spid="27">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7">
                                            <p:txEl>
                                              <p:pRg st="6" end="6"/>
                                            </p:txEl>
                                          </p:spTgt>
                                        </p:tgtEl>
                                        <p:attrNameLst>
                                          <p:attrName>style.visibility</p:attrName>
                                        </p:attrNameLst>
                                      </p:cBhvr>
                                      <p:to>
                                        <p:strVal val="visible"/>
                                      </p:to>
                                    </p:set>
                                    <p:animEffect transition="in" filter="fade">
                                      <p:cBhvr>
                                        <p:cTn id="30" dur="500"/>
                                        <p:tgtEl>
                                          <p:spTgt spid="27">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7">
                                            <p:txEl>
                                              <p:pRg st="7" end="7"/>
                                            </p:txEl>
                                          </p:spTgt>
                                        </p:tgtEl>
                                        <p:attrNameLst>
                                          <p:attrName>style.visibility</p:attrName>
                                        </p:attrNameLst>
                                      </p:cBhvr>
                                      <p:to>
                                        <p:strVal val="visible"/>
                                      </p:to>
                                    </p:set>
                                    <p:animEffect transition="in" filter="fade">
                                      <p:cBhvr>
                                        <p:cTn id="33" dur="500"/>
                                        <p:tgtEl>
                                          <p:spTgt spid="27">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7">
                                            <p:txEl>
                                              <p:pRg st="8" end="8"/>
                                            </p:txEl>
                                          </p:spTgt>
                                        </p:tgtEl>
                                        <p:attrNameLst>
                                          <p:attrName>style.visibility</p:attrName>
                                        </p:attrNameLst>
                                      </p:cBhvr>
                                      <p:to>
                                        <p:strVal val="visible"/>
                                      </p:to>
                                    </p:set>
                                    <p:animEffect transition="in" filter="fade">
                                      <p:cBhvr>
                                        <p:cTn id="36" dur="500"/>
                                        <p:tgtEl>
                                          <p:spTgt spid="27">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ole tekstowe 24"/>
          <p:cNvSpPr txBox="1"/>
          <p:nvPr/>
        </p:nvSpPr>
        <p:spPr>
          <a:xfrm>
            <a:off x="565258" y="2212659"/>
            <a:ext cx="184731" cy="369332"/>
          </a:xfrm>
          <a:prstGeom prst="rect">
            <a:avLst/>
          </a:prstGeom>
          <a:noFill/>
        </p:spPr>
        <p:txBody>
          <a:bodyPr wrap="none" rtlCol="0">
            <a:spAutoFit/>
          </a:bodyPr>
          <a:lstStyle/>
          <a:p>
            <a:endParaRPr lang="pl-PL" dirty="0"/>
          </a:p>
        </p:txBody>
      </p:sp>
      <p:graphicFrame>
        <p:nvGraphicFramePr>
          <p:cNvPr id="11" name="Tabela 10"/>
          <p:cNvGraphicFramePr>
            <a:graphicFrameLocks noGrp="1"/>
          </p:cNvGraphicFramePr>
          <p:nvPr>
            <p:extLst>
              <p:ext uri="{D42A27DB-BD31-4B8C-83A1-F6EECF244321}">
                <p14:modId xmlns:p14="http://schemas.microsoft.com/office/powerpoint/2010/main" val="2674467665"/>
              </p:ext>
            </p:extLst>
          </p:nvPr>
        </p:nvGraphicFramePr>
        <p:xfrm>
          <a:off x="329251" y="296591"/>
          <a:ext cx="8485480" cy="1457651"/>
        </p:xfrm>
        <a:graphic>
          <a:graphicData uri="http://schemas.openxmlformats.org/drawingml/2006/table">
            <a:tbl>
              <a:tblPr/>
              <a:tblGrid>
                <a:gridCol w="1595561">
                  <a:extLst>
                    <a:ext uri="{9D8B030D-6E8A-4147-A177-3AD203B41FA5}">
                      <a16:colId xmlns:a16="http://schemas.microsoft.com/office/drawing/2014/main" val="17792640"/>
                    </a:ext>
                  </a:extLst>
                </a:gridCol>
                <a:gridCol w="341906">
                  <a:extLst>
                    <a:ext uri="{9D8B030D-6E8A-4147-A177-3AD203B41FA5}">
                      <a16:colId xmlns:a16="http://schemas.microsoft.com/office/drawing/2014/main" val="313130150"/>
                    </a:ext>
                  </a:extLst>
                </a:gridCol>
                <a:gridCol w="1377984">
                  <a:extLst>
                    <a:ext uri="{9D8B030D-6E8A-4147-A177-3AD203B41FA5}">
                      <a16:colId xmlns:a16="http://schemas.microsoft.com/office/drawing/2014/main" val="1647993142"/>
                    </a:ext>
                  </a:extLst>
                </a:gridCol>
                <a:gridCol w="341906">
                  <a:extLst>
                    <a:ext uri="{9D8B030D-6E8A-4147-A177-3AD203B41FA5}">
                      <a16:colId xmlns:a16="http://schemas.microsoft.com/office/drawing/2014/main" val="1423361366"/>
                    </a:ext>
                  </a:extLst>
                </a:gridCol>
                <a:gridCol w="1543756">
                  <a:extLst>
                    <a:ext uri="{9D8B030D-6E8A-4147-A177-3AD203B41FA5}">
                      <a16:colId xmlns:a16="http://schemas.microsoft.com/office/drawing/2014/main" val="1441980695"/>
                    </a:ext>
                  </a:extLst>
                </a:gridCol>
                <a:gridCol w="341906">
                  <a:extLst>
                    <a:ext uri="{9D8B030D-6E8A-4147-A177-3AD203B41FA5}">
                      <a16:colId xmlns:a16="http://schemas.microsoft.com/office/drawing/2014/main" val="2600722109"/>
                    </a:ext>
                  </a:extLst>
                </a:gridCol>
                <a:gridCol w="1201851">
                  <a:extLst>
                    <a:ext uri="{9D8B030D-6E8A-4147-A177-3AD203B41FA5}">
                      <a16:colId xmlns:a16="http://schemas.microsoft.com/office/drawing/2014/main" val="4220948208"/>
                    </a:ext>
                  </a:extLst>
                </a:gridCol>
                <a:gridCol w="341906">
                  <a:extLst>
                    <a:ext uri="{9D8B030D-6E8A-4147-A177-3AD203B41FA5}">
                      <a16:colId xmlns:a16="http://schemas.microsoft.com/office/drawing/2014/main" val="4119123942"/>
                    </a:ext>
                  </a:extLst>
                </a:gridCol>
                <a:gridCol w="1398704">
                  <a:extLst>
                    <a:ext uri="{9D8B030D-6E8A-4147-A177-3AD203B41FA5}">
                      <a16:colId xmlns:a16="http://schemas.microsoft.com/office/drawing/2014/main" val="722628801"/>
                    </a:ext>
                  </a:extLst>
                </a:gridCol>
              </a:tblGrid>
              <a:tr h="252412">
                <a:tc gridSpan="9">
                  <a:txBody>
                    <a:bodyPr/>
                    <a:lstStyle/>
                    <a:p>
                      <a:pPr algn="ctr" fontAlgn="ctr"/>
                      <a:r>
                        <a:rPr lang="pl-PL" sz="1500" b="1" i="0" u="none" strike="noStrike" dirty="0">
                          <a:solidFill>
                            <a:srgbClr val="000000"/>
                          </a:solidFill>
                          <a:effectLst/>
                          <a:latin typeface="Calibri" panose="020F0502020204030204" pitchFamily="34" charset="0"/>
                        </a:rPr>
                        <a:t>ZAGROŻENIA - 1293</a:t>
                      </a:r>
                    </a:p>
                  </a:txBody>
                  <a:tcPr marL="9015" marR="9015" marT="90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0000"/>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96605585"/>
                  </a:ext>
                </a:extLst>
              </a:tr>
              <a:tr h="239792">
                <a:tc>
                  <a:txBody>
                    <a:bodyPr/>
                    <a:lstStyle/>
                    <a:p>
                      <a:pPr algn="ctr" fontAlgn="b"/>
                      <a:endParaRPr lang="pl-PL" sz="15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991267"/>
                  </a:ext>
                </a:extLst>
              </a:tr>
              <a:tr h="225368">
                <a:tc>
                  <a:txBody>
                    <a:bodyPr/>
                    <a:lstStyle/>
                    <a:p>
                      <a:pPr algn="ctr" fontAlgn="b"/>
                      <a:r>
                        <a:rPr lang="pl-PL" sz="1300" b="1" i="0" u="none" strike="noStrike">
                          <a:solidFill>
                            <a:srgbClr val="FFFFFF"/>
                          </a:solidFill>
                          <a:effectLst/>
                          <a:latin typeface="Calibri" panose="020F0502020204030204" pitchFamily="34" charset="0"/>
                        </a:rPr>
                        <a:t>USPRAWNIENIA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WIDOCZNOŚĆ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OZNAKOWANIE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GEOMETRIA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POZOSTAŁE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585125617"/>
                  </a:ext>
                </a:extLst>
              </a:tr>
              <a:tr h="289343">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Prędkość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71944251"/>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Stan techniczny</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09421994"/>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Odwodnienie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061964745"/>
                  </a:ext>
                </a:extLst>
              </a:tr>
            </a:tbl>
          </a:graphicData>
        </a:graphic>
      </p:graphicFrame>
      <p:sp>
        <p:nvSpPr>
          <p:cNvPr id="16" name="Prostokąt 15"/>
          <p:cNvSpPr/>
          <p:nvPr/>
        </p:nvSpPr>
        <p:spPr>
          <a:xfrm>
            <a:off x="3968885" y="786652"/>
            <a:ext cx="1566153" cy="24204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noFill/>
            </a:endParaRPr>
          </a:p>
        </p:txBody>
      </p:sp>
      <p:sp>
        <p:nvSpPr>
          <p:cNvPr id="28" name="pole tekstowe 27"/>
          <p:cNvSpPr txBox="1"/>
          <p:nvPr/>
        </p:nvSpPr>
        <p:spPr>
          <a:xfrm>
            <a:off x="329251" y="1107487"/>
            <a:ext cx="8485481" cy="923330"/>
          </a:xfrm>
          <a:prstGeom prst="rect">
            <a:avLst/>
          </a:prstGeom>
          <a:solidFill>
            <a:schemeClr val="bg1"/>
          </a:solidFill>
        </p:spPr>
        <p:txBody>
          <a:bodyPr wrap="square" rtlCol="0">
            <a:spAutoFit/>
          </a:bodyPr>
          <a:lstStyle/>
          <a:p>
            <a:r>
              <a:rPr lang="pl-PL" b="1" dirty="0"/>
              <a:t>Oznakowanie pionowe - brak, niepełne, w złym stanie</a:t>
            </a:r>
          </a:p>
          <a:p>
            <a:r>
              <a:rPr lang="pl-PL" b="1" dirty="0"/>
              <a:t>Oznakowanie pionowe – przysłonięte</a:t>
            </a:r>
          </a:p>
          <a:p>
            <a:r>
              <a:rPr lang="pl-PL" b="1" dirty="0"/>
              <a:t>Oznakowanie poziome - brak, niepełne</a:t>
            </a:r>
          </a:p>
        </p:txBody>
      </p:sp>
      <p:pic>
        <p:nvPicPr>
          <p:cNvPr id="3" name="Obraz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9251" y="1754242"/>
            <a:ext cx="8486400" cy="4773600"/>
          </a:xfrm>
          <a:prstGeom prst="rect">
            <a:avLst/>
          </a:prstGeom>
        </p:spPr>
      </p:pic>
    </p:spTree>
    <p:extLst>
      <p:ext uri="{BB962C8B-B14F-4D97-AF65-F5344CB8AC3E}">
        <p14:creationId xmlns:p14="http://schemas.microsoft.com/office/powerpoint/2010/main" val="129063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fade">
                                      <p:cBhvr>
                                        <p:cTn id="12" dur="500"/>
                                        <p:tgtEl>
                                          <p:spTgt spid="28">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xEl>
                                              <p:pRg st="1" end="1"/>
                                            </p:txEl>
                                          </p:spTgt>
                                        </p:tgtEl>
                                        <p:attrNameLst>
                                          <p:attrName>style.visibility</p:attrName>
                                        </p:attrNameLst>
                                      </p:cBhvr>
                                      <p:to>
                                        <p:strVal val="visible"/>
                                      </p:to>
                                    </p:set>
                                    <p:animEffect transition="in" filter="fade">
                                      <p:cBhvr>
                                        <p:cTn id="15" dur="500"/>
                                        <p:tgtEl>
                                          <p:spTgt spid="28">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8">
                                            <p:txEl>
                                              <p:pRg st="2" end="2"/>
                                            </p:txEl>
                                          </p:spTgt>
                                        </p:tgtEl>
                                        <p:attrNameLst>
                                          <p:attrName>style.visibility</p:attrName>
                                        </p:attrNameLst>
                                      </p:cBhvr>
                                      <p:to>
                                        <p:strVal val="visible"/>
                                      </p:to>
                                    </p:set>
                                    <p:animEffect transition="in" filter="fade">
                                      <p:cBhvr>
                                        <p:cTn id="18" dur="500"/>
                                        <p:tgtEl>
                                          <p:spTgt spid="28">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ole tekstowe 24"/>
          <p:cNvSpPr txBox="1"/>
          <p:nvPr/>
        </p:nvSpPr>
        <p:spPr>
          <a:xfrm>
            <a:off x="565258" y="2212659"/>
            <a:ext cx="184731" cy="369332"/>
          </a:xfrm>
          <a:prstGeom prst="rect">
            <a:avLst/>
          </a:prstGeom>
          <a:noFill/>
        </p:spPr>
        <p:txBody>
          <a:bodyPr wrap="none" rtlCol="0">
            <a:spAutoFit/>
          </a:bodyPr>
          <a:lstStyle/>
          <a:p>
            <a:endParaRPr lang="pl-PL" dirty="0"/>
          </a:p>
        </p:txBody>
      </p:sp>
      <p:sp>
        <p:nvSpPr>
          <p:cNvPr id="29" name="pole tekstowe 28"/>
          <p:cNvSpPr txBox="1"/>
          <p:nvPr/>
        </p:nvSpPr>
        <p:spPr>
          <a:xfrm>
            <a:off x="329251" y="1740862"/>
            <a:ext cx="8485481" cy="2031325"/>
          </a:xfrm>
          <a:prstGeom prst="rect">
            <a:avLst/>
          </a:prstGeom>
          <a:solidFill>
            <a:schemeClr val="bg1"/>
          </a:solidFill>
        </p:spPr>
        <p:txBody>
          <a:bodyPr wrap="square" rtlCol="0">
            <a:spAutoFit/>
          </a:bodyPr>
          <a:lstStyle/>
          <a:p>
            <a:r>
              <a:rPr lang="pl-PL" b="1" dirty="0"/>
              <a:t>Niechroniony pieszy na krawędzi przejścia</a:t>
            </a:r>
          </a:p>
          <a:p>
            <a:r>
              <a:rPr lang="pl-PL" b="1" dirty="0"/>
              <a:t>Zbyt mała szerokość azylu</a:t>
            </a:r>
          </a:p>
          <a:p>
            <a:r>
              <a:rPr lang="pl-PL" b="1" dirty="0"/>
              <a:t>Zbyt długie przejście dla pieszych</a:t>
            </a:r>
          </a:p>
          <a:p>
            <a:r>
              <a:rPr lang="pl-PL" b="1" dirty="0"/>
              <a:t>Przejście przez min 3 pasy w jednym kierunku</a:t>
            </a:r>
          </a:p>
          <a:p>
            <a:r>
              <a:rPr lang="pl-PL" b="1" dirty="0"/>
              <a:t>Zbyt szerokie pasy ruchu</a:t>
            </a:r>
          </a:p>
          <a:p>
            <a:r>
              <a:rPr lang="pl-PL" b="1" dirty="0"/>
              <a:t>Zagrożenia wynikające z geometrii wlotów jezdni kołowych</a:t>
            </a:r>
          </a:p>
          <a:p>
            <a:r>
              <a:rPr lang="pl-PL" b="1" dirty="0"/>
              <a:t>Powierzchnia malowana, która nie zabezpiecza pieszych</a:t>
            </a:r>
          </a:p>
        </p:txBody>
      </p:sp>
      <p:graphicFrame>
        <p:nvGraphicFramePr>
          <p:cNvPr id="11" name="Tabela 10"/>
          <p:cNvGraphicFramePr>
            <a:graphicFrameLocks noGrp="1"/>
          </p:cNvGraphicFramePr>
          <p:nvPr/>
        </p:nvGraphicFramePr>
        <p:xfrm>
          <a:off x="869943" y="296591"/>
          <a:ext cx="7404099" cy="1393676"/>
        </p:xfrm>
        <a:graphic>
          <a:graphicData uri="http://schemas.openxmlformats.org/drawingml/2006/table">
            <a:tbl>
              <a:tblPr/>
              <a:tblGrid>
                <a:gridCol w="1392224">
                  <a:extLst>
                    <a:ext uri="{9D8B030D-6E8A-4147-A177-3AD203B41FA5}">
                      <a16:colId xmlns:a16="http://schemas.microsoft.com/office/drawing/2014/main" val="17792640"/>
                    </a:ext>
                  </a:extLst>
                </a:gridCol>
                <a:gridCol w="298334">
                  <a:extLst>
                    <a:ext uri="{9D8B030D-6E8A-4147-A177-3AD203B41FA5}">
                      <a16:colId xmlns:a16="http://schemas.microsoft.com/office/drawing/2014/main" val="313130150"/>
                    </a:ext>
                  </a:extLst>
                </a:gridCol>
                <a:gridCol w="1202375">
                  <a:extLst>
                    <a:ext uri="{9D8B030D-6E8A-4147-A177-3AD203B41FA5}">
                      <a16:colId xmlns:a16="http://schemas.microsoft.com/office/drawing/2014/main" val="1647993142"/>
                    </a:ext>
                  </a:extLst>
                </a:gridCol>
                <a:gridCol w="298334">
                  <a:extLst>
                    <a:ext uri="{9D8B030D-6E8A-4147-A177-3AD203B41FA5}">
                      <a16:colId xmlns:a16="http://schemas.microsoft.com/office/drawing/2014/main" val="1423361366"/>
                    </a:ext>
                  </a:extLst>
                </a:gridCol>
                <a:gridCol w="1347021">
                  <a:extLst>
                    <a:ext uri="{9D8B030D-6E8A-4147-A177-3AD203B41FA5}">
                      <a16:colId xmlns:a16="http://schemas.microsoft.com/office/drawing/2014/main" val="1441980695"/>
                    </a:ext>
                  </a:extLst>
                </a:gridCol>
                <a:gridCol w="298334">
                  <a:extLst>
                    <a:ext uri="{9D8B030D-6E8A-4147-A177-3AD203B41FA5}">
                      <a16:colId xmlns:a16="http://schemas.microsoft.com/office/drawing/2014/main" val="2600722109"/>
                    </a:ext>
                  </a:extLst>
                </a:gridCol>
                <a:gridCol w="1048688">
                  <a:extLst>
                    <a:ext uri="{9D8B030D-6E8A-4147-A177-3AD203B41FA5}">
                      <a16:colId xmlns:a16="http://schemas.microsoft.com/office/drawing/2014/main" val="4220948208"/>
                    </a:ext>
                  </a:extLst>
                </a:gridCol>
                <a:gridCol w="298334">
                  <a:extLst>
                    <a:ext uri="{9D8B030D-6E8A-4147-A177-3AD203B41FA5}">
                      <a16:colId xmlns:a16="http://schemas.microsoft.com/office/drawing/2014/main" val="4119123942"/>
                    </a:ext>
                  </a:extLst>
                </a:gridCol>
                <a:gridCol w="1220455">
                  <a:extLst>
                    <a:ext uri="{9D8B030D-6E8A-4147-A177-3AD203B41FA5}">
                      <a16:colId xmlns:a16="http://schemas.microsoft.com/office/drawing/2014/main" val="722628801"/>
                    </a:ext>
                  </a:extLst>
                </a:gridCol>
              </a:tblGrid>
              <a:tr h="252412">
                <a:tc gridSpan="9">
                  <a:txBody>
                    <a:bodyPr/>
                    <a:lstStyle/>
                    <a:p>
                      <a:pPr algn="ctr" fontAlgn="ctr"/>
                      <a:r>
                        <a:rPr lang="pl-PL" sz="1500" b="1" i="0" u="none" strike="noStrike" dirty="0">
                          <a:solidFill>
                            <a:srgbClr val="000000"/>
                          </a:solidFill>
                          <a:effectLst/>
                          <a:latin typeface="Calibri" panose="020F0502020204030204" pitchFamily="34" charset="0"/>
                        </a:rPr>
                        <a:t>ZAGROŻENIA</a:t>
                      </a:r>
                    </a:p>
                  </a:txBody>
                  <a:tcPr marL="9015" marR="9015" marT="90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0000"/>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96605585"/>
                  </a:ext>
                </a:extLst>
              </a:tr>
              <a:tr h="239792">
                <a:tc>
                  <a:txBody>
                    <a:bodyPr/>
                    <a:lstStyle/>
                    <a:p>
                      <a:pPr algn="ctr" fontAlgn="b"/>
                      <a:endParaRPr lang="pl-PL" sz="15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991267"/>
                  </a:ext>
                </a:extLst>
              </a:tr>
              <a:tr h="225368">
                <a:tc>
                  <a:txBody>
                    <a:bodyPr/>
                    <a:lstStyle/>
                    <a:p>
                      <a:pPr algn="ctr" fontAlgn="b"/>
                      <a:r>
                        <a:rPr lang="pl-PL" sz="1300" b="1" i="0" u="none" strike="noStrike">
                          <a:solidFill>
                            <a:srgbClr val="FFFFFF"/>
                          </a:solidFill>
                          <a:effectLst/>
                          <a:latin typeface="Calibri" panose="020F0502020204030204" pitchFamily="34" charset="0"/>
                        </a:rPr>
                        <a:t>USPRAWNIENIA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WIDOCZNOŚĆ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OZNAKOWANIE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GEOMETRIA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POZOSTAŁE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585125617"/>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Prędkość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71944251"/>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Stan techniczny</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09421994"/>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Odwodnienie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061964745"/>
                  </a:ext>
                </a:extLst>
              </a:tr>
            </a:tbl>
          </a:graphicData>
        </a:graphic>
      </p:graphicFrame>
      <p:sp>
        <p:nvSpPr>
          <p:cNvPr id="16" name="Prostokąt 15"/>
          <p:cNvSpPr/>
          <p:nvPr/>
        </p:nvSpPr>
        <p:spPr>
          <a:xfrm>
            <a:off x="5669175" y="751382"/>
            <a:ext cx="1107709" cy="28837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noFill/>
            </a:endParaRPr>
          </a:p>
        </p:txBody>
      </p:sp>
      <p:pic>
        <p:nvPicPr>
          <p:cNvPr id="2" name="Obraz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9251" y="1740862"/>
            <a:ext cx="8433636" cy="4773600"/>
          </a:xfrm>
          <a:prstGeom prst="rect">
            <a:avLst/>
          </a:prstGeom>
        </p:spPr>
      </p:pic>
      <p:pic>
        <p:nvPicPr>
          <p:cNvPr id="3" name="Obraz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7990" y="1740862"/>
            <a:ext cx="8236158" cy="4773600"/>
          </a:xfrm>
          <a:prstGeom prst="rect">
            <a:avLst/>
          </a:prstGeom>
        </p:spPr>
      </p:pic>
      <p:pic>
        <p:nvPicPr>
          <p:cNvPr id="4" name="Obraz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9532" y="1740861"/>
            <a:ext cx="8485200" cy="4909367"/>
          </a:xfrm>
          <a:prstGeom prst="rect">
            <a:avLst/>
          </a:prstGeom>
        </p:spPr>
      </p:pic>
    </p:spTree>
    <p:extLst>
      <p:ext uri="{BB962C8B-B14F-4D97-AF65-F5344CB8AC3E}">
        <p14:creationId xmlns:p14="http://schemas.microsoft.com/office/powerpoint/2010/main" val="3706803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fade">
                                      <p:cBhvr>
                                        <p:cTn id="12" dur="500"/>
                                        <p:tgtEl>
                                          <p:spTgt spid="2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
                                            <p:txEl>
                                              <p:pRg st="1" end="1"/>
                                            </p:txEl>
                                          </p:spTgt>
                                        </p:tgtEl>
                                        <p:attrNameLst>
                                          <p:attrName>style.visibility</p:attrName>
                                        </p:attrNameLst>
                                      </p:cBhvr>
                                      <p:to>
                                        <p:strVal val="visible"/>
                                      </p:to>
                                    </p:set>
                                    <p:animEffect transition="in" filter="fade">
                                      <p:cBhvr>
                                        <p:cTn id="15" dur="500"/>
                                        <p:tgtEl>
                                          <p:spTgt spid="29">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xEl>
                                              <p:pRg st="2" end="2"/>
                                            </p:txEl>
                                          </p:spTgt>
                                        </p:tgtEl>
                                        <p:attrNameLst>
                                          <p:attrName>style.visibility</p:attrName>
                                        </p:attrNameLst>
                                      </p:cBhvr>
                                      <p:to>
                                        <p:strVal val="visible"/>
                                      </p:to>
                                    </p:set>
                                    <p:animEffect transition="in" filter="fade">
                                      <p:cBhvr>
                                        <p:cTn id="18" dur="500"/>
                                        <p:tgtEl>
                                          <p:spTgt spid="29">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xEl>
                                              <p:pRg st="3" end="3"/>
                                            </p:txEl>
                                          </p:spTgt>
                                        </p:tgtEl>
                                        <p:attrNameLst>
                                          <p:attrName>style.visibility</p:attrName>
                                        </p:attrNameLst>
                                      </p:cBhvr>
                                      <p:to>
                                        <p:strVal val="visible"/>
                                      </p:to>
                                    </p:set>
                                    <p:animEffect transition="in" filter="fade">
                                      <p:cBhvr>
                                        <p:cTn id="21" dur="500"/>
                                        <p:tgtEl>
                                          <p:spTgt spid="29">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9">
                                            <p:txEl>
                                              <p:pRg st="4" end="4"/>
                                            </p:txEl>
                                          </p:spTgt>
                                        </p:tgtEl>
                                        <p:attrNameLst>
                                          <p:attrName>style.visibility</p:attrName>
                                        </p:attrNameLst>
                                      </p:cBhvr>
                                      <p:to>
                                        <p:strVal val="visible"/>
                                      </p:to>
                                    </p:set>
                                    <p:animEffect transition="in" filter="fade">
                                      <p:cBhvr>
                                        <p:cTn id="24" dur="500"/>
                                        <p:tgtEl>
                                          <p:spTgt spid="29">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xEl>
                                              <p:pRg st="5" end="5"/>
                                            </p:txEl>
                                          </p:spTgt>
                                        </p:tgtEl>
                                        <p:attrNameLst>
                                          <p:attrName>style.visibility</p:attrName>
                                        </p:attrNameLst>
                                      </p:cBhvr>
                                      <p:to>
                                        <p:strVal val="visible"/>
                                      </p:to>
                                    </p:set>
                                    <p:animEffect transition="in" filter="fade">
                                      <p:cBhvr>
                                        <p:cTn id="27" dur="500"/>
                                        <p:tgtEl>
                                          <p:spTgt spid="29">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xEl>
                                              <p:pRg st="6" end="6"/>
                                            </p:txEl>
                                          </p:spTgt>
                                        </p:tgtEl>
                                        <p:attrNameLst>
                                          <p:attrName>style.visibility</p:attrName>
                                        </p:attrNameLst>
                                      </p:cBhvr>
                                      <p:to>
                                        <p:strVal val="visible"/>
                                      </p:to>
                                    </p:set>
                                    <p:animEffect transition="in" filter="fade">
                                      <p:cBhvr>
                                        <p:cTn id="30" dur="500"/>
                                        <p:tgtEl>
                                          <p:spTgt spid="29">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ole tekstowe 24"/>
          <p:cNvSpPr txBox="1"/>
          <p:nvPr/>
        </p:nvSpPr>
        <p:spPr>
          <a:xfrm>
            <a:off x="565258" y="2212659"/>
            <a:ext cx="184731" cy="369332"/>
          </a:xfrm>
          <a:prstGeom prst="rect">
            <a:avLst/>
          </a:prstGeom>
          <a:noFill/>
        </p:spPr>
        <p:txBody>
          <a:bodyPr wrap="none" rtlCol="0">
            <a:spAutoFit/>
          </a:bodyPr>
          <a:lstStyle/>
          <a:p>
            <a:endParaRPr lang="pl-PL" dirty="0"/>
          </a:p>
        </p:txBody>
      </p:sp>
      <p:sp>
        <p:nvSpPr>
          <p:cNvPr id="29" name="pole tekstowe 28"/>
          <p:cNvSpPr txBox="1"/>
          <p:nvPr/>
        </p:nvSpPr>
        <p:spPr>
          <a:xfrm>
            <a:off x="324505" y="1807126"/>
            <a:ext cx="8485481" cy="3139321"/>
          </a:xfrm>
          <a:prstGeom prst="rect">
            <a:avLst/>
          </a:prstGeom>
          <a:solidFill>
            <a:schemeClr val="bg1"/>
          </a:solidFill>
        </p:spPr>
        <p:txBody>
          <a:bodyPr wrap="square" rtlCol="0">
            <a:spAutoFit/>
          </a:bodyPr>
          <a:lstStyle/>
          <a:p>
            <a:r>
              <a:rPr lang="pl-PL" b="1" dirty="0"/>
              <a:t>Bardzo wysoka/wysoka prędkość pojazdów</a:t>
            </a:r>
          </a:p>
          <a:p>
            <a:r>
              <a:rPr lang="pl-PL" b="1" dirty="0"/>
              <a:t>Wpusty w obszarze przejścia dla pieszych, najniższy punkt zlewni</a:t>
            </a:r>
          </a:p>
          <a:p>
            <a:r>
              <a:rPr lang="pl-PL" b="1" dirty="0"/>
              <a:t>Zły stan techniczny nawierzchni jezdni</a:t>
            </a:r>
          </a:p>
          <a:p>
            <a:r>
              <a:rPr lang="pl-PL" b="1" dirty="0"/>
              <a:t>Brak odpowiedniej powierzchni akumulacji dla pojazdów skręcających </a:t>
            </a:r>
          </a:p>
          <a:p>
            <a:r>
              <a:rPr lang="pl-PL" b="1" dirty="0"/>
              <a:t>Brak ciągłości trasy pieszych przed / za przejściem</a:t>
            </a:r>
          </a:p>
          <a:p>
            <a:r>
              <a:rPr lang="pl-PL" b="1" dirty="0"/>
              <a:t>Brak konsekwencji rozwiązań w stosunku do przejść sąsiednich</a:t>
            </a:r>
          </a:p>
          <a:p>
            <a:r>
              <a:rPr lang="pl-PL" b="1" dirty="0"/>
              <a:t>Przejście "niepotrzebne" - dublujące sąsiednie</a:t>
            </a:r>
          </a:p>
          <a:p>
            <a:r>
              <a:rPr lang="pl-PL" b="1" dirty="0"/>
              <a:t>Przejście wrażliwe na zastawianie i ograniczenia widoczności (niestwierdzone w czasie inspekcji)</a:t>
            </a:r>
          </a:p>
          <a:p>
            <a:r>
              <a:rPr lang="pl-PL" b="1" dirty="0"/>
              <a:t>Przejście wrażliwe na zastawianie i ograniczenia widoczności (niestwierdzone w czasie inspekcji)</a:t>
            </a:r>
          </a:p>
        </p:txBody>
      </p:sp>
      <p:graphicFrame>
        <p:nvGraphicFramePr>
          <p:cNvPr id="11" name="Tabela 10"/>
          <p:cNvGraphicFramePr>
            <a:graphicFrameLocks noGrp="1"/>
          </p:cNvGraphicFramePr>
          <p:nvPr>
            <p:extLst>
              <p:ext uri="{D42A27DB-BD31-4B8C-83A1-F6EECF244321}">
                <p14:modId xmlns:p14="http://schemas.microsoft.com/office/powerpoint/2010/main" val="231544350"/>
              </p:ext>
            </p:extLst>
          </p:nvPr>
        </p:nvGraphicFramePr>
        <p:xfrm>
          <a:off x="565259" y="296591"/>
          <a:ext cx="8003975" cy="1393676"/>
        </p:xfrm>
        <a:graphic>
          <a:graphicData uri="http://schemas.openxmlformats.org/drawingml/2006/table">
            <a:tbl>
              <a:tblPr/>
              <a:tblGrid>
                <a:gridCol w="1505021">
                  <a:extLst>
                    <a:ext uri="{9D8B030D-6E8A-4147-A177-3AD203B41FA5}">
                      <a16:colId xmlns:a16="http://schemas.microsoft.com/office/drawing/2014/main" val="17792640"/>
                    </a:ext>
                  </a:extLst>
                </a:gridCol>
                <a:gridCol w="322505">
                  <a:extLst>
                    <a:ext uri="{9D8B030D-6E8A-4147-A177-3AD203B41FA5}">
                      <a16:colId xmlns:a16="http://schemas.microsoft.com/office/drawing/2014/main" val="313130150"/>
                    </a:ext>
                  </a:extLst>
                </a:gridCol>
                <a:gridCol w="1299791">
                  <a:extLst>
                    <a:ext uri="{9D8B030D-6E8A-4147-A177-3AD203B41FA5}">
                      <a16:colId xmlns:a16="http://schemas.microsoft.com/office/drawing/2014/main" val="1647993142"/>
                    </a:ext>
                  </a:extLst>
                </a:gridCol>
                <a:gridCol w="322505">
                  <a:extLst>
                    <a:ext uri="{9D8B030D-6E8A-4147-A177-3AD203B41FA5}">
                      <a16:colId xmlns:a16="http://schemas.microsoft.com/office/drawing/2014/main" val="1423361366"/>
                    </a:ext>
                  </a:extLst>
                </a:gridCol>
                <a:gridCol w="1456156">
                  <a:extLst>
                    <a:ext uri="{9D8B030D-6E8A-4147-A177-3AD203B41FA5}">
                      <a16:colId xmlns:a16="http://schemas.microsoft.com/office/drawing/2014/main" val="1441980695"/>
                    </a:ext>
                  </a:extLst>
                </a:gridCol>
                <a:gridCol w="322505">
                  <a:extLst>
                    <a:ext uri="{9D8B030D-6E8A-4147-A177-3AD203B41FA5}">
                      <a16:colId xmlns:a16="http://schemas.microsoft.com/office/drawing/2014/main" val="2600722109"/>
                    </a:ext>
                  </a:extLst>
                </a:gridCol>
                <a:gridCol w="1133652">
                  <a:extLst>
                    <a:ext uri="{9D8B030D-6E8A-4147-A177-3AD203B41FA5}">
                      <a16:colId xmlns:a16="http://schemas.microsoft.com/office/drawing/2014/main" val="4220948208"/>
                    </a:ext>
                  </a:extLst>
                </a:gridCol>
                <a:gridCol w="322505">
                  <a:extLst>
                    <a:ext uri="{9D8B030D-6E8A-4147-A177-3AD203B41FA5}">
                      <a16:colId xmlns:a16="http://schemas.microsoft.com/office/drawing/2014/main" val="4119123942"/>
                    </a:ext>
                  </a:extLst>
                </a:gridCol>
                <a:gridCol w="1319335">
                  <a:extLst>
                    <a:ext uri="{9D8B030D-6E8A-4147-A177-3AD203B41FA5}">
                      <a16:colId xmlns:a16="http://schemas.microsoft.com/office/drawing/2014/main" val="722628801"/>
                    </a:ext>
                  </a:extLst>
                </a:gridCol>
              </a:tblGrid>
              <a:tr h="252412">
                <a:tc gridSpan="9">
                  <a:txBody>
                    <a:bodyPr/>
                    <a:lstStyle/>
                    <a:p>
                      <a:pPr algn="ctr" fontAlgn="ctr"/>
                      <a:r>
                        <a:rPr lang="pl-PL" sz="1500" b="1" i="0" u="none" strike="noStrike" dirty="0">
                          <a:solidFill>
                            <a:srgbClr val="000000"/>
                          </a:solidFill>
                          <a:effectLst/>
                          <a:latin typeface="Calibri" panose="020F0502020204030204" pitchFamily="34" charset="0"/>
                        </a:rPr>
                        <a:t>ZAGROŻENIA - 1211</a:t>
                      </a:r>
                    </a:p>
                  </a:txBody>
                  <a:tcPr marL="9015" marR="9015" marT="90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0000"/>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96605585"/>
                  </a:ext>
                </a:extLst>
              </a:tr>
              <a:tr h="239792">
                <a:tc>
                  <a:txBody>
                    <a:bodyPr/>
                    <a:lstStyle/>
                    <a:p>
                      <a:pPr algn="ctr" fontAlgn="b"/>
                      <a:endParaRPr lang="pl-PL" sz="15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991267"/>
                  </a:ext>
                </a:extLst>
              </a:tr>
              <a:tr h="225368">
                <a:tc>
                  <a:txBody>
                    <a:bodyPr/>
                    <a:lstStyle/>
                    <a:p>
                      <a:pPr algn="ctr" fontAlgn="b"/>
                      <a:r>
                        <a:rPr lang="pl-PL" sz="1300" b="1" i="0" u="none" strike="noStrike">
                          <a:solidFill>
                            <a:srgbClr val="FFFFFF"/>
                          </a:solidFill>
                          <a:effectLst/>
                          <a:latin typeface="Calibri" panose="020F0502020204030204" pitchFamily="34" charset="0"/>
                        </a:rPr>
                        <a:t>USPRAWNIENIA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WIDOCZNOŚĆ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OZNAKOWANIE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GEOMETRIA</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POZOSTAŁE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585125617"/>
                  </a:ext>
                </a:extLst>
              </a:tr>
              <a:tr h="225368">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Prędkość</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71944251"/>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a:solidFill>
                            <a:srgbClr val="FFFFFF"/>
                          </a:solidFill>
                          <a:effectLst/>
                          <a:latin typeface="Calibri" panose="020F0502020204030204" pitchFamily="34" charset="0"/>
                        </a:rPr>
                        <a:t>Stan techniczny</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09421994"/>
                  </a:ext>
                </a:extLst>
              </a:tr>
              <a:tr h="225368">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dirty="0">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a:noFill/>
                    </a:lnR>
                    <a:lnT>
                      <a:noFill/>
                    </a:lnT>
                    <a:lnB>
                      <a:noFill/>
                    </a:lnB>
                  </a:tcPr>
                </a:tc>
                <a:tc>
                  <a:txBody>
                    <a:bodyPr/>
                    <a:lstStyle/>
                    <a:p>
                      <a:pPr algn="ctr" fontAlgn="b"/>
                      <a:endParaRPr lang="pl-PL" sz="1000" b="0" i="0" u="none" strike="noStrike">
                        <a:solidFill>
                          <a:srgbClr val="000000"/>
                        </a:solidFill>
                        <a:effectLst/>
                        <a:latin typeface="Calibri" panose="020F0502020204030204" pitchFamily="34" charset="0"/>
                      </a:endParaRPr>
                    </a:p>
                  </a:txBody>
                  <a:tcPr marL="9015" marR="9015" marT="901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pl-PL" sz="1300" b="1" i="0" u="none" strike="noStrike" dirty="0">
                          <a:solidFill>
                            <a:srgbClr val="FFFFFF"/>
                          </a:solidFill>
                          <a:effectLst/>
                          <a:latin typeface="Calibri" panose="020F0502020204030204" pitchFamily="34" charset="0"/>
                        </a:rPr>
                        <a:t>Odwodnienie</a:t>
                      </a:r>
                    </a:p>
                  </a:txBody>
                  <a:tcPr marL="9015" marR="9015" marT="901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061964745"/>
                  </a:ext>
                </a:extLst>
              </a:tr>
            </a:tbl>
          </a:graphicData>
        </a:graphic>
      </p:graphicFrame>
      <p:sp>
        <p:nvSpPr>
          <p:cNvPr id="16" name="Prostokąt 15"/>
          <p:cNvSpPr/>
          <p:nvPr/>
        </p:nvSpPr>
        <p:spPr>
          <a:xfrm>
            <a:off x="7212043" y="789254"/>
            <a:ext cx="1357191" cy="90101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noFill/>
            </a:endParaRPr>
          </a:p>
        </p:txBody>
      </p:sp>
      <p:pic>
        <p:nvPicPr>
          <p:cNvPr id="2" name="Obraz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4505" y="1807126"/>
            <a:ext cx="8505600" cy="4784400"/>
          </a:xfrm>
          <a:prstGeom prst="rect">
            <a:avLst/>
          </a:prstGeom>
        </p:spPr>
      </p:pic>
      <p:pic>
        <p:nvPicPr>
          <p:cNvPr id="3" name="Obraz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44905" y="1753297"/>
            <a:ext cx="8485200" cy="4892057"/>
          </a:xfrm>
          <a:prstGeom prst="rect">
            <a:avLst/>
          </a:prstGeom>
        </p:spPr>
      </p:pic>
      <p:pic>
        <p:nvPicPr>
          <p:cNvPr id="4" name="Obraz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4905" y="1807126"/>
            <a:ext cx="8499723" cy="4788000"/>
          </a:xfrm>
          <a:prstGeom prst="rect">
            <a:avLst/>
          </a:prstGeom>
        </p:spPr>
      </p:pic>
    </p:spTree>
    <p:extLst>
      <p:ext uri="{BB962C8B-B14F-4D97-AF65-F5344CB8AC3E}">
        <p14:creationId xmlns:p14="http://schemas.microsoft.com/office/powerpoint/2010/main" val="727699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fade">
                                      <p:cBhvr>
                                        <p:cTn id="12" dur="500"/>
                                        <p:tgtEl>
                                          <p:spTgt spid="2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
                                            <p:txEl>
                                              <p:pRg st="1" end="1"/>
                                            </p:txEl>
                                          </p:spTgt>
                                        </p:tgtEl>
                                        <p:attrNameLst>
                                          <p:attrName>style.visibility</p:attrName>
                                        </p:attrNameLst>
                                      </p:cBhvr>
                                      <p:to>
                                        <p:strVal val="visible"/>
                                      </p:to>
                                    </p:set>
                                    <p:animEffect transition="in" filter="fade">
                                      <p:cBhvr>
                                        <p:cTn id="15" dur="500"/>
                                        <p:tgtEl>
                                          <p:spTgt spid="29">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xEl>
                                              <p:pRg st="2" end="2"/>
                                            </p:txEl>
                                          </p:spTgt>
                                        </p:tgtEl>
                                        <p:attrNameLst>
                                          <p:attrName>style.visibility</p:attrName>
                                        </p:attrNameLst>
                                      </p:cBhvr>
                                      <p:to>
                                        <p:strVal val="visible"/>
                                      </p:to>
                                    </p:set>
                                    <p:animEffect transition="in" filter="fade">
                                      <p:cBhvr>
                                        <p:cTn id="18" dur="500"/>
                                        <p:tgtEl>
                                          <p:spTgt spid="29">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9">
                                            <p:txEl>
                                              <p:pRg st="3" end="3"/>
                                            </p:txEl>
                                          </p:spTgt>
                                        </p:tgtEl>
                                        <p:attrNameLst>
                                          <p:attrName>style.visibility</p:attrName>
                                        </p:attrNameLst>
                                      </p:cBhvr>
                                      <p:to>
                                        <p:strVal val="visible"/>
                                      </p:to>
                                    </p:set>
                                    <p:animEffect transition="in" filter="fade">
                                      <p:cBhvr>
                                        <p:cTn id="21" dur="500"/>
                                        <p:tgtEl>
                                          <p:spTgt spid="29">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9">
                                            <p:txEl>
                                              <p:pRg st="4" end="4"/>
                                            </p:txEl>
                                          </p:spTgt>
                                        </p:tgtEl>
                                        <p:attrNameLst>
                                          <p:attrName>style.visibility</p:attrName>
                                        </p:attrNameLst>
                                      </p:cBhvr>
                                      <p:to>
                                        <p:strVal val="visible"/>
                                      </p:to>
                                    </p:set>
                                    <p:animEffect transition="in" filter="fade">
                                      <p:cBhvr>
                                        <p:cTn id="24" dur="500"/>
                                        <p:tgtEl>
                                          <p:spTgt spid="29">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xEl>
                                              <p:pRg st="5" end="5"/>
                                            </p:txEl>
                                          </p:spTgt>
                                        </p:tgtEl>
                                        <p:attrNameLst>
                                          <p:attrName>style.visibility</p:attrName>
                                        </p:attrNameLst>
                                      </p:cBhvr>
                                      <p:to>
                                        <p:strVal val="visible"/>
                                      </p:to>
                                    </p:set>
                                    <p:animEffect transition="in" filter="fade">
                                      <p:cBhvr>
                                        <p:cTn id="27" dur="500"/>
                                        <p:tgtEl>
                                          <p:spTgt spid="29">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xEl>
                                              <p:pRg st="6" end="6"/>
                                            </p:txEl>
                                          </p:spTgt>
                                        </p:tgtEl>
                                        <p:attrNameLst>
                                          <p:attrName>style.visibility</p:attrName>
                                        </p:attrNameLst>
                                      </p:cBhvr>
                                      <p:to>
                                        <p:strVal val="visible"/>
                                      </p:to>
                                    </p:set>
                                    <p:animEffect transition="in" filter="fade">
                                      <p:cBhvr>
                                        <p:cTn id="30" dur="500"/>
                                        <p:tgtEl>
                                          <p:spTgt spid="29">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9">
                                            <p:txEl>
                                              <p:pRg st="7" end="7"/>
                                            </p:txEl>
                                          </p:spTgt>
                                        </p:tgtEl>
                                        <p:attrNameLst>
                                          <p:attrName>style.visibility</p:attrName>
                                        </p:attrNameLst>
                                      </p:cBhvr>
                                      <p:to>
                                        <p:strVal val="visible"/>
                                      </p:to>
                                    </p:set>
                                    <p:animEffect transition="in" filter="fade">
                                      <p:cBhvr>
                                        <p:cTn id="33" dur="500"/>
                                        <p:tgtEl>
                                          <p:spTgt spid="29">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9">
                                            <p:txEl>
                                              <p:pRg st="8" end="8"/>
                                            </p:txEl>
                                          </p:spTgt>
                                        </p:tgtEl>
                                        <p:attrNameLst>
                                          <p:attrName>style.visibility</p:attrName>
                                        </p:attrNameLst>
                                      </p:cBhvr>
                                      <p:to>
                                        <p:strVal val="visible"/>
                                      </p:to>
                                    </p:set>
                                    <p:animEffect transition="in" filter="fade">
                                      <p:cBhvr>
                                        <p:cTn id="36" dur="500"/>
                                        <p:tgtEl>
                                          <p:spTgt spid="29">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Symbol zastępczy zawartości 5"/>
          <p:cNvGraphicFramePr>
            <a:graphicFrameLocks noGrp="1"/>
          </p:cNvGraphicFramePr>
          <p:nvPr>
            <p:ph idx="1"/>
            <p:extLst>
              <p:ext uri="{D42A27DB-BD31-4B8C-83A1-F6EECF244321}">
                <p14:modId xmlns:p14="http://schemas.microsoft.com/office/powerpoint/2010/main" val="2702239659"/>
              </p:ext>
            </p:extLst>
          </p:nvPr>
        </p:nvGraphicFramePr>
        <p:xfrm>
          <a:off x="1355720" y="245755"/>
          <a:ext cx="6181672" cy="6428878"/>
        </p:xfrm>
        <a:graphic>
          <a:graphicData uri="http://schemas.openxmlformats.org/drawingml/2006/table">
            <a:tbl>
              <a:tblPr/>
              <a:tblGrid>
                <a:gridCol w="6181672">
                  <a:extLst>
                    <a:ext uri="{9D8B030D-6E8A-4147-A177-3AD203B41FA5}">
                      <a16:colId xmlns:a16="http://schemas.microsoft.com/office/drawing/2014/main" val="2342768280"/>
                    </a:ext>
                  </a:extLst>
                </a:gridCol>
              </a:tblGrid>
              <a:tr h="330561">
                <a:tc>
                  <a:txBody>
                    <a:bodyPr/>
                    <a:lstStyle/>
                    <a:p>
                      <a:pPr algn="ctr" fontAlgn="b"/>
                      <a:r>
                        <a:rPr lang="pl-PL" sz="2000" b="1" i="0" u="none" strike="noStrike" dirty="0">
                          <a:solidFill>
                            <a:srgbClr val="000000"/>
                          </a:solidFill>
                          <a:effectLst/>
                          <a:latin typeface="Calibri" panose="020F0502020204030204" pitchFamily="34" charset="0"/>
                        </a:rPr>
                        <a:t>ZALECENIA</a:t>
                      </a:r>
                    </a:p>
                  </a:txBody>
                  <a:tcPr marL="6932" marR="6932" marT="6932" marB="0" anchor="b">
                    <a:lnL>
                      <a:noFill/>
                    </a:lnL>
                    <a:lnR>
                      <a:noFill/>
                    </a:lnR>
                    <a:lnT>
                      <a:noFill/>
                    </a:lnT>
                    <a:lnB>
                      <a:noFill/>
                    </a:lnB>
                    <a:solidFill>
                      <a:srgbClr val="92D050"/>
                    </a:solidFill>
                  </a:tcPr>
                </a:tc>
                <a:extLst>
                  <a:ext uri="{0D108BD9-81ED-4DB2-BD59-A6C34878D82A}">
                    <a16:rowId xmlns:a16="http://schemas.microsoft.com/office/drawing/2014/main" val="1922579797"/>
                  </a:ext>
                </a:extLst>
              </a:tr>
              <a:tr h="201277">
                <a:tc>
                  <a:txBody>
                    <a:bodyPr/>
                    <a:lstStyle/>
                    <a:p>
                      <a:pPr algn="l" fontAlgn="b"/>
                      <a:endParaRPr lang="pl-PL" sz="1200" b="0" i="0" u="none" strike="noStrike">
                        <a:solidFill>
                          <a:srgbClr val="000000"/>
                        </a:solidFill>
                        <a:effectLst/>
                        <a:latin typeface="Calibri" panose="020F0502020204030204" pitchFamily="34" charset="0"/>
                      </a:endParaRPr>
                    </a:p>
                  </a:txBody>
                  <a:tcPr marL="6932" marR="6932" marT="693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8853711"/>
                  </a:ext>
                </a:extLst>
              </a:tr>
              <a:tr h="298240">
                <a:tc>
                  <a:txBody>
                    <a:bodyPr/>
                    <a:lstStyle/>
                    <a:p>
                      <a:pPr algn="ctr" fontAlgn="b"/>
                      <a:r>
                        <a:rPr lang="pl-PL" sz="1800" b="1" i="0" u="none" strike="noStrike" dirty="0">
                          <a:solidFill>
                            <a:srgbClr val="FFFFFF"/>
                          </a:solidFill>
                          <a:effectLst/>
                          <a:latin typeface="Calibri" panose="020F0502020204030204" pitchFamily="34" charset="0"/>
                        </a:rPr>
                        <a:t>USPRAWNIENIA</a:t>
                      </a:r>
                    </a:p>
                  </a:txBody>
                  <a:tcPr marL="6932" marR="6932" marT="693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352412690"/>
                  </a:ext>
                </a:extLst>
              </a:tr>
              <a:tr h="215061">
                <a:tc>
                  <a:txBody>
                    <a:bodyPr/>
                    <a:lstStyle/>
                    <a:p>
                      <a:pPr algn="l" fontAlgn="b"/>
                      <a:r>
                        <a:rPr lang="pl-PL" sz="1400" b="0" i="0" u="none" strike="noStrike">
                          <a:solidFill>
                            <a:srgbClr val="000000"/>
                          </a:solidFill>
                          <a:effectLst/>
                          <a:latin typeface="Calibri" panose="020F0502020204030204" pitchFamily="34" charset="0"/>
                        </a:rPr>
                        <a:t>Realizacja lub uzupełnienie urządzeń dla osób niepełnosprawnych - rampa</a:t>
                      </a:r>
                    </a:p>
                  </a:txBody>
                  <a:tcPr marL="6932" marR="6932" marT="6932"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22293751"/>
                  </a:ext>
                </a:extLst>
              </a:tr>
              <a:tr h="215061">
                <a:tc>
                  <a:txBody>
                    <a:bodyPr/>
                    <a:lstStyle/>
                    <a:p>
                      <a:pPr algn="l" fontAlgn="b"/>
                      <a:r>
                        <a:rPr lang="pl-PL" sz="1400" b="0" i="0" u="none" strike="noStrike" dirty="0">
                          <a:solidFill>
                            <a:srgbClr val="000000"/>
                          </a:solidFill>
                          <a:effectLst/>
                          <a:latin typeface="Calibri" panose="020F0502020204030204" pitchFamily="34" charset="0"/>
                        </a:rPr>
                        <a:t>Realizacja urządzeń dla niepełnosprawnych - niewidomi</a:t>
                      </a:r>
                    </a:p>
                  </a:txBody>
                  <a:tcPr marL="6932" marR="6932" marT="693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0958625"/>
                  </a:ext>
                </a:extLst>
              </a:tr>
              <a:tr h="298240">
                <a:tc>
                  <a:txBody>
                    <a:bodyPr/>
                    <a:lstStyle/>
                    <a:p>
                      <a:pPr algn="ctr" fontAlgn="b"/>
                      <a:r>
                        <a:rPr lang="pl-PL" sz="1800" b="1" i="0" u="none" strike="noStrike" dirty="0">
                          <a:solidFill>
                            <a:srgbClr val="FFFFFF"/>
                          </a:solidFill>
                          <a:effectLst/>
                          <a:latin typeface="Calibri" panose="020F0502020204030204" pitchFamily="34" charset="0"/>
                        </a:rPr>
                        <a:t>WIDOCZNOŚĆ</a:t>
                      </a:r>
                    </a:p>
                  </a:txBody>
                  <a:tcPr marL="6932" marR="6932" marT="693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447642039"/>
                  </a:ext>
                </a:extLst>
              </a:tr>
              <a:tr h="215061">
                <a:tc>
                  <a:txBody>
                    <a:bodyPr/>
                    <a:lstStyle/>
                    <a:p>
                      <a:pPr algn="l" fontAlgn="b"/>
                      <a:r>
                        <a:rPr lang="pl-PL" sz="1400" b="0" i="0" u="none" strike="noStrike">
                          <a:solidFill>
                            <a:srgbClr val="000000"/>
                          </a:solidFill>
                          <a:effectLst/>
                          <a:latin typeface="Calibri" panose="020F0502020204030204" pitchFamily="34" charset="0"/>
                        </a:rPr>
                        <a:t>Widoczność - wzmożony nadzór parkowania</a:t>
                      </a:r>
                    </a:p>
                  </a:txBody>
                  <a:tcPr marL="6932" marR="6932" marT="6932"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90947755"/>
                  </a:ext>
                </a:extLst>
              </a:tr>
              <a:tr h="215061">
                <a:tc>
                  <a:txBody>
                    <a:bodyPr/>
                    <a:lstStyle/>
                    <a:p>
                      <a:pPr algn="l" fontAlgn="b"/>
                      <a:r>
                        <a:rPr lang="pl-PL" sz="1400" b="0" i="0" u="none" strike="noStrike">
                          <a:solidFill>
                            <a:srgbClr val="000000"/>
                          </a:solidFill>
                          <a:effectLst/>
                          <a:latin typeface="Calibri" panose="020F0502020204030204" pitchFamily="34" charset="0"/>
                        </a:rPr>
                        <a:t>Widoczność - fizyczne wykluczenie możliwości parkowania</a:t>
                      </a:r>
                    </a:p>
                  </a:txBody>
                  <a:tcPr marL="6932" marR="6932" marT="6932" marB="0" anchor="b">
                    <a:lnL>
                      <a:noFill/>
                    </a:lnL>
                    <a:lnR>
                      <a:noFill/>
                    </a:lnR>
                    <a:lnT>
                      <a:noFill/>
                    </a:lnT>
                    <a:lnB>
                      <a:noFill/>
                    </a:lnB>
                  </a:tcPr>
                </a:tc>
                <a:extLst>
                  <a:ext uri="{0D108BD9-81ED-4DB2-BD59-A6C34878D82A}">
                    <a16:rowId xmlns:a16="http://schemas.microsoft.com/office/drawing/2014/main" val="463513549"/>
                  </a:ext>
                </a:extLst>
              </a:tr>
              <a:tr h="215061">
                <a:tc>
                  <a:txBody>
                    <a:bodyPr/>
                    <a:lstStyle/>
                    <a:p>
                      <a:pPr algn="l" fontAlgn="b"/>
                      <a:r>
                        <a:rPr lang="pl-PL" sz="1400" b="0" i="0" u="none" strike="noStrike">
                          <a:solidFill>
                            <a:srgbClr val="000000"/>
                          </a:solidFill>
                          <a:effectLst/>
                          <a:latin typeface="Calibri" panose="020F0502020204030204" pitchFamily="34" charset="0"/>
                        </a:rPr>
                        <a:t>Widoczność - korekta wygrodzeń/słupów</a:t>
                      </a:r>
                    </a:p>
                  </a:txBody>
                  <a:tcPr marL="6932" marR="6932" marT="6932" marB="0" anchor="b">
                    <a:lnL>
                      <a:noFill/>
                    </a:lnL>
                    <a:lnR>
                      <a:noFill/>
                    </a:lnR>
                    <a:lnT>
                      <a:noFill/>
                    </a:lnT>
                    <a:lnB>
                      <a:noFill/>
                    </a:lnB>
                  </a:tcPr>
                </a:tc>
                <a:extLst>
                  <a:ext uri="{0D108BD9-81ED-4DB2-BD59-A6C34878D82A}">
                    <a16:rowId xmlns:a16="http://schemas.microsoft.com/office/drawing/2014/main" val="1216802709"/>
                  </a:ext>
                </a:extLst>
              </a:tr>
              <a:tr h="215061">
                <a:tc>
                  <a:txBody>
                    <a:bodyPr/>
                    <a:lstStyle/>
                    <a:p>
                      <a:pPr algn="l" fontAlgn="b"/>
                      <a:r>
                        <a:rPr lang="pl-PL" sz="1400" b="0" i="0" u="none" strike="noStrike" dirty="0">
                          <a:solidFill>
                            <a:srgbClr val="000000"/>
                          </a:solidFill>
                          <a:effectLst/>
                          <a:latin typeface="Calibri" panose="020F0502020204030204" pitchFamily="34" charset="0"/>
                        </a:rPr>
                        <a:t>Widoczność - zmiana lokalizacji przystanków TZ</a:t>
                      </a:r>
                    </a:p>
                  </a:txBody>
                  <a:tcPr marL="6932" marR="6932" marT="693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9227014"/>
                  </a:ext>
                </a:extLst>
              </a:tr>
              <a:tr h="298240">
                <a:tc>
                  <a:txBody>
                    <a:bodyPr/>
                    <a:lstStyle/>
                    <a:p>
                      <a:pPr algn="ctr" fontAlgn="b"/>
                      <a:r>
                        <a:rPr lang="pl-PL" sz="1800" b="1" i="0" u="none" strike="noStrike" dirty="0">
                          <a:solidFill>
                            <a:srgbClr val="FFFFFF"/>
                          </a:solidFill>
                          <a:effectLst/>
                          <a:latin typeface="Calibri" panose="020F0502020204030204" pitchFamily="34" charset="0"/>
                        </a:rPr>
                        <a:t>OZNAKOWANIE</a:t>
                      </a:r>
                    </a:p>
                  </a:txBody>
                  <a:tcPr marL="6932" marR="6932" marT="693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239472136"/>
                  </a:ext>
                </a:extLst>
              </a:tr>
              <a:tr h="215061">
                <a:tc>
                  <a:txBody>
                    <a:bodyPr/>
                    <a:lstStyle/>
                    <a:p>
                      <a:pPr algn="l" fontAlgn="b"/>
                      <a:r>
                        <a:rPr lang="pl-PL" sz="1400" b="0" i="0" u="none" strike="noStrike">
                          <a:solidFill>
                            <a:srgbClr val="000000"/>
                          </a:solidFill>
                          <a:effectLst/>
                          <a:latin typeface="Calibri" panose="020F0502020204030204" pitchFamily="34" charset="0"/>
                        </a:rPr>
                        <a:t>Realizacja, uzupełnie, wymiana oznakowania pionowego</a:t>
                      </a:r>
                    </a:p>
                  </a:txBody>
                  <a:tcPr marL="6932" marR="6932" marT="6932"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39842170"/>
                  </a:ext>
                </a:extLst>
              </a:tr>
              <a:tr h="215061">
                <a:tc>
                  <a:txBody>
                    <a:bodyPr/>
                    <a:lstStyle/>
                    <a:p>
                      <a:pPr algn="l" fontAlgn="b"/>
                      <a:r>
                        <a:rPr lang="pl-PL" sz="1400" b="0" i="0" u="none" strike="noStrike">
                          <a:solidFill>
                            <a:srgbClr val="000000"/>
                          </a:solidFill>
                          <a:effectLst/>
                          <a:latin typeface="Calibri" panose="020F0502020204030204" pitchFamily="34" charset="0"/>
                        </a:rPr>
                        <a:t>Poprawa widoczności oznakowania pionowego</a:t>
                      </a:r>
                    </a:p>
                  </a:txBody>
                  <a:tcPr marL="6932" marR="6932" marT="6932" marB="0" anchor="b">
                    <a:lnL>
                      <a:noFill/>
                    </a:lnL>
                    <a:lnR>
                      <a:noFill/>
                    </a:lnR>
                    <a:lnT>
                      <a:noFill/>
                    </a:lnT>
                    <a:lnB>
                      <a:noFill/>
                    </a:lnB>
                  </a:tcPr>
                </a:tc>
                <a:extLst>
                  <a:ext uri="{0D108BD9-81ED-4DB2-BD59-A6C34878D82A}">
                    <a16:rowId xmlns:a16="http://schemas.microsoft.com/office/drawing/2014/main" val="361187399"/>
                  </a:ext>
                </a:extLst>
              </a:tr>
              <a:tr h="215061">
                <a:tc>
                  <a:txBody>
                    <a:bodyPr/>
                    <a:lstStyle/>
                    <a:p>
                      <a:pPr algn="l" fontAlgn="b"/>
                      <a:r>
                        <a:rPr lang="pl-PL" sz="1400" b="0" i="0" u="none" strike="noStrike" dirty="0">
                          <a:solidFill>
                            <a:srgbClr val="000000"/>
                          </a:solidFill>
                          <a:effectLst/>
                          <a:latin typeface="Calibri" panose="020F0502020204030204" pitchFamily="34" charset="0"/>
                        </a:rPr>
                        <a:t>Realizacja, uzupełnienie, odtworzenie oznakowania poziomego</a:t>
                      </a:r>
                    </a:p>
                  </a:txBody>
                  <a:tcPr marL="6932" marR="6932" marT="693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0300578"/>
                  </a:ext>
                </a:extLst>
              </a:tr>
              <a:tr h="298240">
                <a:tc>
                  <a:txBody>
                    <a:bodyPr/>
                    <a:lstStyle/>
                    <a:p>
                      <a:pPr algn="ctr" fontAlgn="b"/>
                      <a:r>
                        <a:rPr lang="pl-PL" sz="1800" b="1" i="0" u="none" strike="noStrike" dirty="0">
                          <a:solidFill>
                            <a:srgbClr val="FFFFFF"/>
                          </a:solidFill>
                          <a:effectLst/>
                          <a:latin typeface="Calibri" panose="020F0502020204030204" pitchFamily="34" charset="0"/>
                        </a:rPr>
                        <a:t>GEOMETRIA</a:t>
                      </a:r>
                    </a:p>
                  </a:txBody>
                  <a:tcPr marL="6932" marR="6932" marT="693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2229955066"/>
                  </a:ext>
                </a:extLst>
              </a:tr>
              <a:tr h="215061">
                <a:tc>
                  <a:txBody>
                    <a:bodyPr/>
                    <a:lstStyle/>
                    <a:p>
                      <a:pPr algn="l" fontAlgn="b"/>
                      <a:r>
                        <a:rPr lang="pl-PL" sz="1400" b="0" i="0" u="none" strike="noStrike">
                          <a:solidFill>
                            <a:srgbClr val="000000"/>
                          </a:solidFill>
                          <a:effectLst/>
                          <a:latin typeface="Calibri" panose="020F0502020204030204" pitchFamily="34" charset="0"/>
                        </a:rPr>
                        <a:t>Wyniesienie chodnika na krawędzi jezdni</a:t>
                      </a:r>
                    </a:p>
                  </a:txBody>
                  <a:tcPr marL="6932" marR="6932" marT="6932"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58126807"/>
                  </a:ext>
                </a:extLst>
              </a:tr>
              <a:tr h="215061">
                <a:tc>
                  <a:txBody>
                    <a:bodyPr/>
                    <a:lstStyle/>
                    <a:p>
                      <a:pPr algn="l" fontAlgn="b"/>
                      <a:r>
                        <a:rPr lang="pl-PL" sz="1400" b="0" i="0" u="none" strike="noStrike">
                          <a:solidFill>
                            <a:srgbClr val="000000"/>
                          </a:solidFill>
                          <a:effectLst/>
                          <a:latin typeface="Calibri" panose="020F0502020204030204" pitchFamily="34" charset="0"/>
                        </a:rPr>
                        <a:t>Dostosowanie wyspy azylu do potrzeb</a:t>
                      </a:r>
                    </a:p>
                  </a:txBody>
                  <a:tcPr marL="6932" marR="6932" marT="6932" marB="0" anchor="b">
                    <a:lnL>
                      <a:noFill/>
                    </a:lnL>
                    <a:lnR>
                      <a:noFill/>
                    </a:lnR>
                    <a:lnT>
                      <a:noFill/>
                    </a:lnT>
                    <a:lnB>
                      <a:noFill/>
                    </a:lnB>
                  </a:tcPr>
                </a:tc>
                <a:extLst>
                  <a:ext uri="{0D108BD9-81ED-4DB2-BD59-A6C34878D82A}">
                    <a16:rowId xmlns:a16="http://schemas.microsoft.com/office/drawing/2014/main" val="3277085626"/>
                  </a:ext>
                </a:extLst>
              </a:tr>
              <a:tr h="215061">
                <a:tc>
                  <a:txBody>
                    <a:bodyPr/>
                    <a:lstStyle/>
                    <a:p>
                      <a:pPr algn="l" fontAlgn="b"/>
                      <a:r>
                        <a:rPr lang="pl-PL" sz="1400" b="0" i="0" u="none" strike="noStrike">
                          <a:solidFill>
                            <a:srgbClr val="000000"/>
                          </a:solidFill>
                          <a:effectLst/>
                          <a:latin typeface="Calibri" panose="020F0502020204030204" pitchFamily="34" charset="0"/>
                        </a:rPr>
                        <a:t>Skrócenie długości przejścia dla pieszych</a:t>
                      </a:r>
                    </a:p>
                  </a:txBody>
                  <a:tcPr marL="6932" marR="6932" marT="6932" marB="0" anchor="b">
                    <a:lnL>
                      <a:noFill/>
                    </a:lnL>
                    <a:lnR>
                      <a:noFill/>
                    </a:lnR>
                    <a:lnT>
                      <a:noFill/>
                    </a:lnT>
                    <a:lnB>
                      <a:noFill/>
                    </a:lnB>
                  </a:tcPr>
                </a:tc>
                <a:extLst>
                  <a:ext uri="{0D108BD9-81ED-4DB2-BD59-A6C34878D82A}">
                    <a16:rowId xmlns:a16="http://schemas.microsoft.com/office/drawing/2014/main" val="2725716094"/>
                  </a:ext>
                </a:extLst>
              </a:tr>
              <a:tr h="215061">
                <a:tc>
                  <a:txBody>
                    <a:bodyPr/>
                    <a:lstStyle/>
                    <a:p>
                      <a:pPr algn="l" fontAlgn="b"/>
                      <a:r>
                        <a:rPr lang="pl-PL" sz="1400" b="0" i="0" u="none" strike="noStrike">
                          <a:solidFill>
                            <a:srgbClr val="000000"/>
                          </a:solidFill>
                          <a:effectLst/>
                          <a:latin typeface="Calibri" panose="020F0502020204030204" pitchFamily="34" charset="0"/>
                        </a:rPr>
                        <a:t>Uspokojenie ruchu kołowiego w obszarze przejścia (azyl, progi wyspowe, etc.)</a:t>
                      </a:r>
                    </a:p>
                  </a:txBody>
                  <a:tcPr marL="6932" marR="6932" marT="6932" marB="0" anchor="b">
                    <a:lnL>
                      <a:noFill/>
                    </a:lnL>
                    <a:lnR>
                      <a:noFill/>
                    </a:lnR>
                    <a:lnT>
                      <a:noFill/>
                    </a:lnT>
                    <a:lnB>
                      <a:noFill/>
                    </a:lnB>
                  </a:tcPr>
                </a:tc>
                <a:extLst>
                  <a:ext uri="{0D108BD9-81ED-4DB2-BD59-A6C34878D82A}">
                    <a16:rowId xmlns:a16="http://schemas.microsoft.com/office/drawing/2014/main" val="1885421720"/>
                  </a:ext>
                </a:extLst>
              </a:tr>
              <a:tr h="215061">
                <a:tc>
                  <a:txBody>
                    <a:bodyPr/>
                    <a:lstStyle/>
                    <a:p>
                      <a:pPr algn="l" fontAlgn="b"/>
                      <a:r>
                        <a:rPr lang="pl-PL" sz="1400" b="0" i="0" u="none" strike="noStrike" dirty="0">
                          <a:solidFill>
                            <a:srgbClr val="000000"/>
                          </a:solidFill>
                          <a:effectLst/>
                          <a:latin typeface="Calibri" panose="020F0502020204030204" pitchFamily="34" charset="0"/>
                        </a:rPr>
                        <a:t>Korekta geometrii/przesunięcie wjazdów</a:t>
                      </a:r>
                    </a:p>
                  </a:txBody>
                  <a:tcPr marL="6932" marR="6932" marT="6932" marB="0" anchor="b">
                    <a:lnL>
                      <a:noFill/>
                    </a:lnL>
                    <a:lnR>
                      <a:noFill/>
                    </a:lnR>
                    <a:lnT>
                      <a:noFill/>
                    </a:lnT>
                    <a:lnB>
                      <a:noFill/>
                    </a:lnB>
                  </a:tcPr>
                </a:tc>
                <a:extLst>
                  <a:ext uri="{0D108BD9-81ED-4DB2-BD59-A6C34878D82A}">
                    <a16:rowId xmlns:a16="http://schemas.microsoft.com/office/drawing/2014/main" val="1860475516"/>
                  </a:ext>
                </a:extLst>
              </a:tr>
              <a:tr h="215061">
                <a:tc>
                  <a:txBody>
                    <a:bodyPr/>
                    <a:lstStyle/>
                    <a:p>
                      <a:pPr algn="l" fontAlgn="b"/>
                      <a:r>
                        <a:rPr lang="pl-PL" sz="1400" b="0" i="0" u="none" strike="noStrike" dirty="0">
                          <a:solidFill>
                            <a:srgbClr val="000000"/>
                          </a:solidFill>
                          <a:effectLst/>
                          <a:latin typeface="Calibri" panose="020F0502020204030204" pitchFamily="34" charset="0"/>
                        </a:rPr>
                        <a:t>Zastąpienie powierzchni malowanej powierzchnią wyniesioną w krawężniku</a:t>
                      </a:r>
                    </a:p>
                  </a:txBody>
                  <a:tcPr marL="6932" marR="6932" marT="6932"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8662367"/>
                  </a:ext>
                </a:extLst>
              </a:tr>
              <a:tr h="298240">
                <a:tc>
                  <a:txBody>
                    <a:bodyPr/>
                    <a:lstStyle/>
                    <a:p>
                      <a:pPr algn="ctr" fontAlgn="b"/>
                      <a:r>
                        <a:rPr lang="pl-PL" sz="1800" b="1" i="0" u="none" strike="noStrike" dirty="0">
                          <a:solidFill>
                            <a:srgbClr val="FFFFFF"/>
                          </a:solidFill>
                          <a:effectLst/>
                          <a:latin typeface="Calibri" panose="020F0502020204030204" pitchFamily="34" charset="0"/>
                        </a:rPr>
                        <a:t>POZOSTAŁE</a:t>
                      </a:r>
                    </a:p>
                  </a:txBody>
                  <a:tcPr marL="6932" marR="6932" marT="693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2380825730"/>
                  </a:ext>
                </a:extLst>
              </a:tr>
              <a:tr h="215061">
                <a:tc>
                  <a:txBody>
                    <a:bodyPr/>
                    <a:lstStyle/>
                    <a:p>
                      <a:pPr algn="l" fontAlgn="b"/>
                      <a:r>
                        <a:rPr lang="pl-PL" sz="1400" b="0" i="0" u="none" strike="noStrike" dirty="0">
                          <a:solidFill>
                            <a:srgbClr val="000000"/>
                          </a:solidFill>
                          <a:effectLst/>
                          <a:latin typeface="Calibri" panose="020F0502020204030204" pitchFamily="34" charset="0"/>
                        </a:rPr>
                        <a:t>Odsunięcie/przysunięcie przejścia od/do krawędzi jezdni głównej</a:t>
                      </a:r>
                    </a:p>
                  </a:txBody>
                  <a:tcPr marL="6932" marR="6932" marT="6932"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83405388"/>
                  </a:ext>
                </a:extLst>
              </a:tr>
              <a:tr h="215061">
                <a:tc>
                  <a:txBody>
                    <a:bodyPr/>
                    <a:lstStyle/>
                    <a:p>
                      <a:pPr algn="l" fontAlgn="b"/>
                      <a:r>
                        <a:rPr lang="pl-PL" sz="1400" b="0" i="0" u="none" strike="noStrike">
                          <a:solidFill>
                            <a:srgbClr val="000000"/>
                          </a:solidFill>
                          <a:effectLst/>
                          <a:latin typeface="Calibri" panose="020F0502020204030204" pitchFamily="34" charset="0"/>
                        </a:rPr>
                        <a:t>Zmiana lokalizacji przejścia / przeniesienie na wlot przeciwny</a:t>
                      </a:r>
                    </a:p>
                  </a:txBody>
                  <a:tcPr marL="6932" marR="6932" marT="6932" marB="0" anchor="b">
                    <a:lnL>
                      <a:noFill/>
                    </a:lnL>
                    <a:lnR>
                      <a:noFill/>
                    </a:lnR>
                    <a:lnT>
                      <a:noFill/>
                    </a:lnT>
                    <a:lnB>
                      <a:noFill/>
                    </a:lnB>
                  </a:tcPr>
                </a:tc>
                <a:extLst>
                  <a:ext uri="{0D108BD9-81ED-4DB2-BD59-A6C34878D82A}">
                    <a16:rowId xmlns:a16="http://schemas.microsoft.com/office/drawing/2014/main" val="4194054207"/>
                  </a:ext>
                </a:extLst>
              </a:tr>
              <a:tr h="215061">
                <a:tc>
                  <a:txBody>
                    <a:bodyPr/>
                    <a:lstStyle/>
                    <a:p>
                      <a:pPr algn="l" fontAlgn="b"/>
                      <a:r>
                        <a:rPr lang="pl-PL" sz="1400" b="0" i="0" u="none" strike="noStrike">
                          <a:solidFill>
                            <a:srgbClr val="000000"/>
                          </a:solidFill>
                          <a:effectLst/>
                          <a:latin typeface="Calibri" panose="020F0502020204030204" pitchFamily="34" charset="0"/>
                        </a:rPr>
                        <a:t>Zapewnienie ciągłości trasy pieszej przed  i za przejściem</a:t>
                      </a:r>
                    </a:p>
                  </a:txBody>
                  <a:tcPr marL="6932" marR="6932" marT="6932" marB="0" anchor="b">
                    <a:lnL>
                      <a:noFill/>
                    </a:lnL>
                    <a:lnR>
                      <a:noFill/>
                    </a:lnR>
                    <a:lnT>
                      <a:noFill/>
                    </a:lnT>
                    <a:lnB>
                      <a:noFill/>
                    </a:lnB>
                  </a:tcPr>
                </a:tc>
                <a:extLst>
                  <a:ext uri="{0D108BD9-81ED-4DB2-BD59-A6C34878D82A}">
                    <a16:rowId xmlns:a16="http://schemas.microsoft.com/office/drawing/2014/main" val="829548303"/>
                  </a:ext>
                </a:extLst>
              </a:tr>
              <a:tr h="215061">
                <a:tc>
                  <a:txBody>
                    <a:bodyPr/>
                    <a:lstStyle/>
                    <a:p>
                      <a:pPr algn="l" fontAlgn="b"/>
                      <a:r>
                        <a:rPr lang="pl-PL" sz="1400" b="0" i="0" u="none" strike="noStrike">
                          <a:solidFill>
                            <a:srgbClr val="000000"/>
                          </a:solidFill>
                          <a:effectLst/>
                          <a:latin typeface="Calibri" panose="020F0502020204030204" pitchFamily="34" charset="0"/>
                        </a:rPr>
                        <a:t>Poprawa stanu technicznego nawierzchni chodnika</a:t>
                      </a:r>
                    </a:p>
                  </a:txBody>
                  <a:tcPr marL="6932" marR="6932" marT="6932" marB="0" anchor="b">
                    <a:lnL>
                      <a:noFill/>
                    </a:lnL>
                    <a:lnR>
                      <a:noFill/>
                    </a:lnR>
                    <a:lnT>
                      <a:noFill/>
                    </a:lnT>
                    <a:lnB>
                      <a:noFill/>
                    </a:lnB>
                  </a:tcPr>
                </a:tc>
                <a:extLst>
                  <a:ext uri="{0D108BD9-81ED-4DB2-BD59-A6C34878D82A}">
                    <a16:rowId xmlns:a16="http://schemas.microsoft.com/office/drawing/2014/main" val="2228879502"/>
                  </a:ext>
                </a:extLst>
              </a:tr>
              <a:tr h="215061">
                <a:tc>
                  <a:txBody>
                    <a:bodyPr/>
                    <a:lstStyle/>
                    <a:p>
                      <a:pPr algn="l" fontAlgn="b"/>
                      <a:r>
                        <a:rPr lang="pl-PL" sz="1400" b="0" i="0" u="none" strike="noStrike" dirty="0">
                          <a:solidFill>
                            <a:srgbClr val="000000"/>
                          </a:solidFill>
                          <a:effectLst/>
                          <a:latin typeface="Calibri" panose="020F0502020204030204" pitchFamily="34" charset="0"/>
                        </a:rPr>
                        <a:t>Remont nawierzchni jezdni w obszarze przejścia</a:t>
                      </a:r>
                    </a:p>
                  </a:txBody>
                  <a:tcPr marL="6932" marR="6932" marT="6932" marB="0" anchor="b">
                    <a:lnL>
                      <a:noFill/>
                    </a:lnL>
                    <a:lnR>
                      <a:noFill/>
                    </a:lnR>
                    <a:lnT>
                      <a:noFill/>
                    </a:lnT>
                    <a:lnB>
                      <a:noFill/>
                    </a:lnB>
                  </a:tcPr>
                </a:tc>
                <a:extLst>
                  <a:ext uri="{0D108BD9-81ED-4DB2-BD59-A6C34878D82A}">
                    <a16:rowId xmlns:a16="http://schemas.microsoft.com/office/drawing/2014/main" val="1836146216"/>
                  </a:ext>
                </a:extLst>
              </a:tr>
            </a:tbl>
          </a:graphicData>
        </a:graphic>
      </p:graphicFrame>
    </p:spTree>
    <p:extLst>
      <p:ext uri="{BB962C8B-B14F-4D97-AF65-F5344CB8AC3E}">
        <p14:creationId xmlns:p14="http://schemas.microsoft.com/office/powerpoint/2010/main" val="389869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0"/>
            <a:ext cx="7406640" cy="1356360"/>
          </a:xfrm>
        </p:spPr>
        <p:txBody>
          <a:bodyPr>
            <a:normAutofit/>
          </a:bodyPr>
          <a:lstStyle/>
          <a:p>
            <a:r>
              <a:rPr lang="pl-PL" sz="2800" b="1" dirty="0">
                <a:effectLst>
                  <a:outerShdw blurRad="38100" dist="38100" dir="2700000" algn="tl">
                    <a:srgbClr val="000000">
                      <a:alpha val="43137"/>
                    </a:srgbClr>
                  </a:outerShdw>
                </a:effectLst>
              </a:rPr>
              <a:t>Zagrożenia</a:t>
            </a:r>
          </a:p>
        </p:txBody>
      </p:sp>
      <p:sp>
        <p:nvSpPr>
          <p:cNvPr id="4" name="Symbol zastępczy zawartości 3"/>
          <p:cNvSpPr>
            <a:spLocks noGrp="1"/>
          </p:cNvSpPr>
          <p:nvPr>
            <p:ph idx="1"/>
          </p:nvPr>
        </p:nvSpPr>
        <p:spPr/>
        <p:txBody>
          <a:bodyPr/>
          <a:lstStyle/>
          <a:p>
            <a:endParaRPr lang="pl-PL"/>
          </a:p>
        </p:txBody>
      </p:sp>
      <p:graphicFrame>
        <p:nvGraphicFramePr>
          <p:cNvPr id="7" name="Wykres 6">
            <a:extLst>
              <a:ext uri="{FF2B5EF4-FFF2-40B4-BE49-F238E27FC236}">
                <a16:creationId xmlns:a16="http://schemas.microsoft.com/office/drawing/2014/main" id="{00000000-0008-0000-0200-000002000000}"/>
              </a:ext>
            </a:extLst>
          </p:cNvPr>
          <p:cNvGraphicFramePr>
            <a:graphicFrameLocks/>
          </p:cNvGraphicFramePr>
          <p:nvPr>
            <p:extLst>
              <p:ext uri="{D42A27DB-BD31-4B8C-83A1-F6EECF244321}">
                <p14:modId xmlns:p14="http://schemas.microsoft.com/office/powerpoint/2010/main" val="2053410563"/>
              </p:ext>
            </p:extLst>
          </p:nvPr>
        </p:nvGraphicFramePr>
        <p:xfrm>
          <a:off x="143329" y="1168400"/>
          <a:ext cx="8737599" cy="5689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9688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0"/>
            <a:ext cx="7406640" cy="1356360"/>
          </a:xfrm>
        </p:spPr>
        <p:txBody>
          <a:bodyPr>
            <a:normAutofit/>
          </a:bodyPr>
          <a:lstStyle/>
          <a:p>
            <a:r>
              <a:rPr lang="pl-PL" sz="2800" b="1" dirty="0">
                <a:effectLst>
                  <a:outerShdw blurRad="38100" dist="38100" dir="2700000" algn="tl">
                    <a:srgbClr val="000000">
                      <a:alpha val="43137"/>
                    </a:srgbClr>
                  </a:outerShdw>
                </a:effectLst>
              </a:rPr>
              <a:t>Zalecenia</a:t>
            </a:r>
          </a:p>
        </p:txBody>
      </p:sp>
      <p:sp>
        <p:nvSpPr>
          <p:cNvPr id="3" name="Symbol zastępczy zawartości 2"/>
          <p:cNvSpPr>
            <a:spLocks noGrp="1"/>
          </p:cNvSpPr>
          <p:nvPr>
            <p:ph idx="1"/>
          </p:nvPr>
        </p:nvSpPr>
        <p:spPr/>
        <p:txBody>
          <a:bodyPr/>
          <a:lstStyle/>
          <a:p>
            <a:endParaRPr lang="pl-PL"/>
          </a:p>
        </p:txBody>
      </p:sp>
      <p:graphicFrame>
        <p:nvGraphicFramePr>
          <p:cNvPr id="5" name="Wykres 4">
            <a:extLst>
              <a:ext uri="{FF2B5EF4-FFF2-40B4-BE49-F238E27FC236}">
                <a16:creationId xmlns:a16="http://schemas.microsoft.com/office/drawing/2014/main" id="{00000000-0008-0000-0200-000003000000}"/>
              </a:ext>
            </a:extLst>
          </p:cNvPr>
          <p:cNvGraphicFramePr>
            <a:graphicFrameLocks/>
          </p:cNvGraphicFramePr>
          <p:nvPr>
            <p:extLst>
              <p:ext uri="{D42A27DB-BD31-4B8C-83A1-F6EECF244321}">
                <p14:modId xmlns:p14="http://schemas.microsoft.com/office/powerpoint/2010/main" val="4090723964"/>
              </p:ext>
            </p:extLst>
          </p:nvPr>
        </p:nvGraphicFramePr>
        <p:xfrm>
          <a:off x="179305" y="883500"/>
          <a:ext cx="8760543" cy="578136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398451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93784"/>
            <a:ext cx="7406640" cy="1356360"/>
          </a:xfrm>
        </p:spPr>
        <p:txBody>
          <a:bodyPr>
            <a:normAutofit/>
          </a:bodyPr>
          <a:lstStyle/>
          <a:p>
            <a:pPr algn="ctr"/>
            <a:r>
              <a:rPr lang="pl-PL" sz="2600" b="1" dirty="0">
                <a:effectLst>
                  <a:outerShdw blurRad="38100" dist="38100" dir="2700000" algn="tl">
                    <a:srgbClr val="000000">
                      <a:alpha val="43137"/>
                    </a:srgbClr>
                  </a:outerShdw>
                </a:effectLst>
              </a:rPr>
              <a:t>Ranking przejść – subiektywna ocena Audytorów</a:t>
            </a:r>
            <a:br>
              <a:rPr lang="pl-PL" sz="2600" b="1" dirty="0">
                <a:effectLst>
                  <a:outerShdw blurRad="38100" dist="38100" dir="2700000" algn="tl">
                    <a:srgbClr val="000000">
                      <a:alpha val="43137"/>
                    </a:srgbClr>
                  </a:outerShdw>
                </a:effectLst>
              </a:rPr>
            </a:br>
            <a:r>
              <a:rPr lang="pl-PL" sz="2600" b="1" dirty="0">
                <a:effectLst>
                  <a:outerShdw blurRad="38100" dist="38100" dir="2700000" algn="tl">
                    <a:srgbClr val="000000">
                      <a:alpha val="43137"/>
                    </a:srgbClr>
                  </a:outerShdw>
                </a:effectLst>
              </a:rPr>
              <a:t>Śródmieście</a:t>
            </a:r>
          </a:p>
        </p:txBody>
      </p:sp>
      <p:sp>
        <p:nvSpPr>
          <p:cNvPr id="3" name="pole tekstowe 2"/>
          <p:cNvSpPr txBox="1"/>
          <p:nvPr/>
        </p:nvSpPr>
        <p:spPr>
          <a:xfrm>
            <a:off x="398585" y="6252308"/>
            <a:ext cx="7092462" cy="323165"/>
          </a:xfrm>
          <a:prstGeom prst="rect">
            <a:avLst/>
          </a:prstGeom>
          <a:noFill/>
        </p:spPr>
        <p:txBody>
          <a:bodyPr wrap="square" rtlCol="0">
            <a:spAutoFit/>
          </a:bodyPr>
          <a:lstStyle/>
          <a:p>
            <a:r>
              <a:rPr lang="pl-PL" sz="1500" dirty="0">
                <a:latin typeface="Arial" panose="020B0604020202020204" pitchFamily="34" charset="0"/>
                <a:cs typeface="Arial" panose="020B0604020202020204" pitchFamily="34" charset="0"/>
              </a:rPr>
              <a:t>*0 – największe zagrożenie BRD, 5 – najmniejsze zagrożenie BRD</a:t>
            </a:r>
          </a:p>
        </p:txBody>
      </p:sp>
      <p:graphicFrame>
        <p:nvGraphicFramePr>
          <p:cNvPr id="6" name="Wykres 5">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3539208756"/>
              </p:ext>
            </p:extLst>
          </p:nvPr>
        </p:nvGraphicFramePr>
        <p:xfrm>
          <a:off x="398585" y="1200149"/>
          <a:ext cx="8352319" cy="50521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376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09650" y="187569"/>
            <a:ext cx="6962042" cy="1356360"/>
          </a:xfrm>
        </p:spPr>
        <p:txBody>
          <a:bodyPr>
            <a:normAutofit/>
          </a:bodyPr>
          <a:lstStyle/>
          <a:p>
            <a:r>
              <a:rPr lang="pl-PL" sz="2600" b="1" dirty="0">
                <a:effectLst>
                  <a:outerShdw blurRad="38100" dist="38100" dir="2700000" algn="tl">
                    <a:srgbClr val="000000">
                      <a:alpha val="43137"/>
                    </a:srgbClr>
                  </a:outerShdw>
                </a:effectLst>
              </a:rPr>
              <a:t>Przejścia dla pieszych do realizacji usprawnień w pierwszej kolejności</a:t>
            </a:r>
          </a:p>
        </p:txBody>
      </p:sp>
      <p:graphicFrame>
        <p:nvGraphicFramePr>
          <p:cNvPr id="3" name="Tabela 2"/>
          <p:cNvGraphicFramePr>
            <a:graphicFrameLocks noGrp="1"/>
          </p:cNvGraphicFramePr>
          <p:nvPr>
            <p:extLst>
              <p:ext uri="{D42A27DB-BD31-4B8C-83A1-F6EECF244321}">
                <p14:modId xmlns:p14="http://schemas.microsoft.com/office/powerpoint/2010/main" val="84675795"/>
              </p:ext>
            </p:extLst>
          </p:nvPr>
        </p:nvGraphicFramePr>
        <p:xfrm>
          <a:off x="718704" y="1388066"/>
          <a:ext cx="7791452" cy="5137425"/>
        </p:xfrm>
        <a:graphic>
          <a:graphicData uri="http://schemas.openxmlformats.org/drawingml/2006/table">
            <a:tbl>
              <a:tblPr/>
              <a:tblGrid>
                <a:gridCol w="830607">
                  <a:extLst>
                    <a:ext uri="{9D8B030D-6E8A-4147-A177-3AD203B41FA5}">
                      <a16:colId xmlns:a16="http://schemas.microsoft.com/office/drawing/2014/main" val="6784592"/>
                    </a:ext>
                  </a:extLst>
                </a:gridCol>
                <a:gridCol w="460445">
                  <a:extLst>
                    <a:ext uri="{9D8B030D-6E8A-4147-A177-3AD203B41FA5}">
                      <a16:colId xmlns:a16="http://schemas.microsoft.com/office/drawing/2014/main" val="3582627199"/>
                    </a:ext>
                  </a:extLst>
                </a:gridCol>
                <a:gridCol w="1516760">
                  <a:extLst>
                    <a:ext uri="{9D8B030D-6E8A-4147-A177-3AD203B41FA5}">
                      <a16:colId xmlns:a16="http://schemas.microsoft.com/office/drawing/2014/main" val="2133728674"/>
                    </a:ext>
                  </a:extLst>
                </a:gridCol>
                <a:gridCol w="1757516">
                  <a:extLst>
                    <a:ext uri="{9D8B030D-6E8A-4147-A177-3AD203B41FA5}">
                      <a16:colId xmlns:a16="http://schemas.microsoft.com/office/drawing/2014/main" val="2173060742"/>
                    </a:ext>
                  </a:extLst>
                </a:gridCol>
                <a:gridCol w="770419">
                  <a:extLst>
                    <a:ext uri="{9D8B030D-6E8A-4147-A177-3AD203B41FA5}">
                      <a16:colId xmlns:a16="http://schemas.microsoft.com/office/drawing/2014/main" val="538412694"/>
                    </a:ext>
                  </a:extLst>
                </a:gridCol>
                <a:gridCol w="1540835">
                  <a:extLst>
                    <a:ext uri="{9D8B030D-6E8A-4147-A177-3AD203B41FA5}">
                      <a16:colId xmlns:a16="http://schemas.microsoft.com/office/drawing/2014/main" val="647419879"/>
                    </a:ext>
                  </a:extLst>
                </a:gridCol>
                <a:gridCol w="914870">
                  <a:extLst>
                    <a:ext uri="{9D8B030D-6E8A-4147-A177-3AD203B41FA5}">
                      <a16:colId xmlns:a16="http://schemas.microsoft.com/office/drawing/2014/main" val="1178813236"/>
                    </a:ext>
                  </a:extLst>
                </a:gridCol>
              </a:tblGrid>
              <a:tr h="190275">
                <a:tc>
                  <a:txBody>
                    <a:bodyPr/>
                    <a:lstStyle/>
                    <a:p>
                      <a:pPr algn="ctr" fontAlgn="ctr"/>
                      <a:r>
                        <a:rPr lang="pl-PL" sz="900" b="1" i="0" u="none" strike="noStrike">
                          <a:solidFill>
                            <a:srgbClr val="FFFFFF"/>
                          </a:solidFill>
                          <a:effectLst/>
                          <a:latin typeface="Calibri" panose="020F0502020204030204" pitchFamily="34" charset="0"/>
                        </a:rPr>
                        <a:t>NR PRZEJŚCIA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OCENA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ULICA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SKRZYŻOWANIE / ZJAZD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KATEGORIA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OPIS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tc>
                  <a:txBody>
                    <a:bodyPr/>
                    <a:lstStyle/>
                    <a:p>
                      <a:pPr algn="ctr" fontAlgn="ctr"/>
                      <a:r>
                        <a:rPr lang="pl-PL" sz="900" b="1" i="0" u="none" strike="noStrike">
                          <a:solidFill>
                            <a:srgbClr val="FFFFFF"/>
                          </a:solidFill>
                          <a:effectLst/>
                          <a:latin typeface="Calibri" panose="020F0502020204030204" pitchFamily="34" charset="0"/>
                        </a:rPr>
                        <a:t>LICZBA PASÓW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F75B5"/>
                    </a:solidFill>
                  </a:tcPr>
                </a:tc>
                <a:extLst>
                  <a:ext uri="{0D108BD9-81ED-4DB2-BD59-A6C34878D82A}">
                    <a16:rowId xmlns:a16="http://schemas.microsoft.com/office/drawing/2014/main" val="2471314440"/>
                  </a:ext>
                </a:extLst>
              </a:tr>
              <a:tr h="190275">
                <a:tc>
                  <a:txBody>
                    <a:bodyPr/>
                    <a:lstStyle/>
                    <a:p>
                      <a:pPr algn="ctr" fontAlgn="ctr"/>
                      <a:r>
                        <a:rPr lang="pl-PL" sz="900" b="0" i="0" u="none" strike="noStrike">
                          <a:solidFill>
                            <a:srgbClr val="000000"/>
                          </a:solidFill>
                          <a:effectLst/>
                          <a:latin typeface="Calibri" panose="020F0502020204030204" pitchFamily="34" charset="0"/>
                        </a:rPr>
                        <a:t>1163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Racławicka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Grójecka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wojewódzka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Grójecką, jezdnia 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3235344"/>
                  </a:ext>
                </a:extLst>
              </a:tr>
              <a:tr h="190275">
                <a:tc>
                  <a:txBody>
                    <a:bodyPr/>
                    <a:lstStyle/>
                    <a:p>
                      <a:pPr algn="ctr" fontAlgn="ctr"/>
                      <a:r>
                        <a:rPr lang="pl-PL" sz="900" b="0" i="0" u="none" strike="noStrike">
                          <a:solidFill>
                            <a:srgbClr val="000000"/>
                          </a:solidFill>
                          <a:effectLst/>
                          <a:latin typeface="Calibri" panose="020F0502020204030204" pitchFamily="34" charset="0"/>
                        </a:rPr>
                        <a:t>1164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Racławicka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Grójecka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wojewódzka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Grójecką, jezdnia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1298011"/>
                  </a:ext>
                </a:extLst>
              </a:tr>
              <a:tr h="190275">
                <a:tc>
                  <a:txBody>
                    <a:bodyPr/>
                    <a:lstStyle/>
                    <a:p>
                      <a:pPr algn="ctr" fontAlgn="ctr"/>
                      <a:r>
                        <a:rPr lang="pl-PL" sz="900" b="0" i="0" u="none" strike="noStrike">
                          <a:solidFill>
                            <a:srgbClr val="000000"/>
                          </a:solidFill>
                          <a:effectLst/>
                          <a:latin typeface="Calibri" panose="020F0502020204030204" pitchFamily="34" charset="0"/>
                        </a:rPr>
                        <a:t>1215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Skorochód - Majewskiego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3043552"/>
                  </a:ext>
                </a:extLst>
              </a:tr>
              <a:tr h="190275">
                <a:tc>
                  <a:txBody>
                    <a:bodyPr/>
                    <a:lstStyle/>
                    <a:p>
                      <a:pPr algn="ctr" fontAlgn="ctr"/>
                      <a:r>
                        <a:rPr lang="pl-PL" sz="900" b="0" i="0" u="none" strike="noStrike">
                          <a:solidFill>
                            <a:srgbClr val="000000"/>
                          </a:solidFill>
                          <a:effectLst/>
                          <a:latin typeface="Calibri" panose="020F0502020204030204" pitchFamily="34" charset="0"/>
                        </a:rPr>
                        <a:t>1173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Filtrowa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Grójecka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Filtrową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2602798"/>
                  </a:ext>
                </a:extLst>
              </a:tr>
              <a:tr h="190275">
                <a:tc>
                  <a:txBody>
                    <a:bodyPr/>
                    <a:lstStyle/>
                    <a:p>
                      <a:pPr algn="ctr" fontAlgn="ctr"/>
                      <a:r>
                        <a:rPr lang="pl-PL" sz="900" b="0" i="0" u="none" strike="noStrike">
                          <a:solidFill>
                            <a:srgbClr val="000000"/>
                          </a:solidFill>
                          <a:effectLst/>
                          <a:latin typeface="Calibri" panose="020F0502020204030204" pitchFamily="34" charset="0"/>
                        </a:rPr>
                        <a:t>1477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Nowogrodzka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Plac Sokratesa Starynkiewicza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pl. Starynkiewicza 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5559416"/>
                  </a:ext>
                </a:extLst>
              </a:tr>
              <a:tr h="190275">
                <a:tc>
                  <a:txBody>
                    <a:bodyPr/>
                    <a:lstStyle/>
                    <a:p>
                      <a:pPr algn="ctr" fontAlgn="ctr"/>
                      <a:r>
                        <a:rPr lang="pl-PL" sz="900" b="0" i="0" u="none" strike="noStrike">
                          <a:solidFill>
                            <a:srgbClr val="000000"/>
                          </a:solidFill>
                          <a:effectLst/>
                          <a:latin typeface="Calibri" panose="020F0502020204030204" pitchFamily="34" charset="0"/>
                        </a:rPr>
                        <a:t>1799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Nowowiejska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Ludwika Krzywickiego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Nowowiejską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3307656"/>
                  </a:ext>
                </a:extLst>
              </a:tr>
              <a:tr h="190275">
                <a:tc>
                  <a:txBody>
                    <a:bodyPr/>
                    <a:lstStyle/>
                    <a:p>
                      <a:pPr algn="ctr" fontAlgn="ctr"/>
                      <a:r>
                        <a:rPr lang="pl-PL" sz="900" b="0" i="0" u="none" strike="noStrike">
                          <a:solidFill>
                            <a:srgbClr val="000000"/>
                          </a:solidFill>
                          <a:effectLst/>
                          <a:latin typeface="Calibri" panose="020F0502020204030204" pitchFamily="34" charset="0"/>
                        </a:rPr>
                        <a:t>1188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Park Forty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Władysława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9937884"/>
                  </a:ext>
                </a:extLst>
              </a:tr>
              <a:tr h="190275">
                <a:tc>
                  <a:txBody>
                    <a:bodyPr/>
                    <a:lstStyle/>
                    <a:p>
                      <a:pPr algn="ctr" fontAlgn="ctr"/>
                      <a:r>
                        <a:rPr lang="pl-PL" sz="900" b="0" i="0" u="none" strike="noStrike">
                          <a:solidFill>
                            <a:srgbClr val="000000"/>
                          </a:solidFill>
                          <a:effectLst/>
                          <a:latin typeface="Calibri" panose="020F0502020204030204" pitchFamily="34" charset="0"/>
                        </a:rPr>
                        <a:t>1189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Mołdawska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Władysława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Korotyńskiego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5336475"/>
                  </a:ext>
                </a:extLst>
              </a:tr>
              <a:tr h="190275">
                <a:tc>
                  <a:txBody>
                    <a:bodyPr/>
                    <a:lstStyle/>
                    <a:p>
                      <a:pPr algn="ctr" fontAlgn="ctr"/>
                      <a:r>
                        <a:rPr lang="pl-PL" sz="900" b="0" i="0" u="none" strike="noStrike">
                          <a:solidFill>
                            <a:srgbClr val="000000"/>
                          </a:solidFill>
                          <a:effectLst/>
                          <a:latin typeface="Calibri" panose="020F0502020204030204" pitchFamily="34" charset="0"/>
                        </a:rPr>
                        <a:t>1190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Mołdawska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Władysława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Korotyńskiego 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3207436"/>
                  </a:ext>
                </a:extLst>
              </a:tr>
              <a:tr h="190275">
                <a:tc>
                  <a:txBody>
                    <a:bodyPr/>
                    <a:lstStyle/>
                    <a:p>
                      <a:pPr algn="ctr" fontAlgn="ctr"/>
                      <a:r>
                        <a:rPr lang="pl-PL" sz="900" b="0" i="0" u="none" strike="noStrike">
                          <a:solidFill>
                            <a:srgbClr val="000000"/>
                          </a:solidFill>
                          <a:effectLst/>
                          <a:latin typeface="Calibri" panose="020F0502020204030204" pitchFamily="34" charset="0"/>
                        </a:rPr>
                        <a:t>1192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Mołdawska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Władysława Korotyńskiego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Mołdawską 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2934366"/>
                  </a:ext>
                </a:extLst>
              </a:tr>
              <a:tr h="190275">
                <a:tc>
                  <a:txBody>
                    <a:bodyPr/>
                    <a:lstStyle/>
                    <a:p>
                      <a:pPr algn="ctr" fontAlgn="ctr"/>
                      <a:r>
                        <a:rPr lang="pl-PL" sz="900" b="0" i="0" u="none" strike="noStrike">
                          <a:solidFill>
                            <a:srgbClr val="000000"/>
                          </a:solidFill>
                          <a:effectLst/>
                          <a:latin typeface="Calibri" panose="020F0502020204030204" pitchFamily="34" charset="0"/>
                        </a:rPr>
                        <a:t>1193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Karola Bohdanowicza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Mołdawska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Mołdawską</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8038478"/>
                  </a:ext>
                </a:extLst>
              </a:tr>
              <a:tr h="190275">
                <a:tc>
                  <a:txBody>
                    <a:bodyPr/>
                    <a:lstStyle/>
                    <a:p>
                      <a:pPr algn="ctr" fontAlgn="ctr"/>
                      <a:r>
                        <a:rPr lang="pl-PL" sz="900" b="0" i="0" u="none" strike="noStrike">
                          <a:solidFill>
                            <a:srgbClr val="000000"/>
                          </a:solidFill>
                          <a:effectLst/>
                          <a:latin typeface="Calibri" panose="020F0502020204030204" pitchFamily="34" charset="0"/>
                        </a:rPr>
                        <a:t>1202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Pawińskiego 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Adolfa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2886564"/>
                  </a:ext>
                </a:extLst>
              </a:tr>
              <a:tr h="190275">
                <a:tc>
                  <a:txBody>
                    <a:bodyPr/>
                    <a:lstStyle/>
                    <a:p>
                      <a:pPr algn="ctr" fontAlgn="ctr"/>
                      <a:r>
                        <a:rPr lang="pl-PL" sz="900" b="0" i="0" u="none" strike="noStrike">
                          <a:solidFill>
                            <a:srgbClr val="000000"/>
                          </a:solidFill>
                          <a:effectLst/>
                          <a:latin typeface="Calibri" panose="020F0502020204030204" pitchFamily="34" charset="0"/>
                        </a:rPr>
                        <a:t>1204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Księcia Trojdena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Adolfa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Księcia Trojdena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2456611"/>
                  </a:ext>
                </a:extLst>
              </a:tr>
              <a:tr h="190275">
                <a:tc>
                  <a:txBody>
                    <a:bodyPr/>
                    <a:lstStyle/>
                    <a:p>
                      <a:pPr algn="ctr" fontAlgn="ctr"/>
                      <a:r>
                        <a:rPr lang="pl-PL" sz="900" b="0" i="0" u="none" strike="noStrike">
                          <a:solidFill>
                            <a:srgbClr val="000000"/>
                          </a:solidFill>
                          <a:effectLst/>
                          <a:latin typeface="Calibri" panose="020F0502020204030204" pitchFamily="34" charset="0"/>
                        </a:rPr>
                        <a:t>1205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Pawińskiego 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Adolfa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4627116"/>
                  </a:ext>
                </a:extLst>
              </a:tr>
              <a:tr h="190275">
                <a:tc>
                  <a:txBody>
                    <a:bodyPr/>
                    <a:lstStyle/>
                    <a:p>
                      <a:pPr algn="ctr" fontAlgn="ctr"/>
                      <a:r>
                        <a:rPr lang="pl-PL" sz="900" b="0" i="0" u="none" strike="noStrike">
                          <a:solidFill>
                            <a:srgbClr val="000000"/>
                          </a:solidFill>
                          <a:effectLst/>
                          <a:latin typeface="Calibri" panose="020F0502020204030204" pitchFamily="34" charset="0"/>
                        </a:rPr>
                        <a:t>1206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Archiwalna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Adolfa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Pawińskiego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72033"/>
                  </a:ext>
                </a:extLst>
              </a:tr>
              <a:tr h="190275">
                <a:tc>
                  <a:txBody>
                    <a:bodyPr/>
                    <a:lstStyle/>
                    <a:p>
                      <a:pPr algn="ctr" fontAlgn="ctr"/>
                      <a:r>
                        <a:rPr lang="pl-PL" sz="900" b="0" i="0" u="none" strike="noStrike">
                          <a:solidFill>
                            <a:srgbClr val="000000"/>
                          </a:solidFill>
                          <a:effectLst/>
                          <a:latin typeface="Calibri" panose="020F0502020204030204" pitchFamily="34" charset="0"/>
                        </a:rPr>
                        <a:t>1211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Siemieńskiego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8778479"/>
                  </a:ext>
                </a:extLst>
              </a:tr>
              <a:tr h="190275">
                <a:tc>
                  <a:txBody>
                    <a:bodyPr/>
                    <a:lstStyle/>
                    <a:p>
                      <a:pPr algn="ctr" fontAlgn="ctr"/>
                      <a:r>
                        <a:rPr lang="pl-PL" sz="900" b="0" i="0" u="none" strike="noStrike">
                          <a:solidFill>
                            <a:srgbClr val="000000"/>
                          </a:solidFill>
                          <a:effectLst/>
                          <a:latin typeface="Calibri" panose="020F0502020204030204" pitchFamily="34" charset="0"/>
                        </a:rPr>
                        <a:t>1212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Siemieńskiego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5231129"/>
                  </a:ext>
                </a:extLst>
              </a:tr>
              <a:tr h="190275">
                <a:tc>
                  <a:txBody>
                    <a:bodyPr/>
                    <a:lstStyle/>
                    <a:p>
                      <a:pPr algn="ctr" fontAlgn="ctr"/>
                      <a:r>
                        <a:rPr lang="pl-PL" sz="900" b="0" i="0" u="none" strike="noStrike">
                          <a:solidFill>
                            <a:srgbClr val="000000"/>
                          </a:solidFill>
                          <a:effectLst/>
                          <a:latin typeface="Calibri" panose="020F0502020204030204" pitchFamily="34" charset="0"/>
                        </a:rPr>
                        <a:t>1216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Skorochód - Majewskiego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032815"/>
                  </a:ext>
                </a:extLst>
              </a:tr>
              <a:tr h="190275">
                <a:tc>
                  <a:txBody>
                    <a:bodyPr/>
                    <a:lstStyle/>
                    <a:p>
                      <a:pPr algn="ctr" fontAlgn="ctr"/>
                      <a:r>
                        <a:rPr lang="pl-PL" sz="900" b="0" i="0" u="none" strike="noStrike">
                          <a:solidFill>
                            <a:srgbClr val="000000"/>
                          </a:solidFill>
                          <a:effectLst/>
                          <a:latin typeface="Calibri" panose="020F0502020204030204" pitchFamily="34" charset="0"/>
                        </a:rPr>
                        <a:t>1219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Skarżyńskiego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7327062"/>
                  </a:ext>
                </a:extLst>
              </a:tr>
              <a:tr h="190275">
                <a:tc>
                  <a:txBody>
                    <a:bodyPr/>
                    <a:lstStyle/>
                    <a:p>
                      <a:pPr algn="ctr" fontAlgn="ctr"/>
                      <a:r>
                        <a:rPr lang="pl-PL" sz="900" b="0" i="0" u="none" strike="noStrike">
                          <a:solidFill>
                            <a:srgbClr val="000000"/>
                          </a:solidFill>
                          <a:effectLst/>
                          <a:latin typeface="Calibri" panose="020F0502020204030204" pitchFamily="34" charset="0"/>
                        </a:rPr>
                        <a:t>1220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Skarżyńskiego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3415312"/>
                  </a:ext>
                </a:extLst>
              </a:tr>
              <a:tr h="190275">
                <a:tc>
                  <a:txBody>
                    <a:bodyPr/>
                    <a:lstStyle/>
                    <a:p>
                      <a:pPr algn="ctr" fontAlgn="ctr"/>
                      <a:r>
                        <a:rPr lang="pl-PL" sz="900" b="0" i="0" u="none" strike="noStrike">
                          <a:solidFill>
                            <a:srgbClr val="000000"/>
                          </a:solidFill>
                          <a:effectLst/>
                          <a:latin typeface="Calibri" panose="020F0502020204030204" pitchFamily="34" charset="0"/>
                        </a:rPr>
                        <a:t>1223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Trzech Budrysów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Karola Dickensa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Dickensa 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8228714"/>
                  </a:ext>
                </a:extLst>
              </a:tr>
              <a:tr h="190275">
                <a:tc>
                  <a:txBody>
                    <a:bodyPr/>
                    <a:lstStyle/>
                    <a:p>
                      <a:pPr algn="ctr" fontAlgn="ctr"/>
                      <a:r>
                        <a:rPr lang="pl-PL" sz="900" b="0" i="0" u="none" strike="noStrike">
                          <a:solidFill>
                            <a:srgbClr val="000000"/>
                          </a:solidFill>
                          <a:effectLst/>
                          <a:latin typeface="Calibri" panose="020F0502020204030204" pitchFamily="34" charset="0"/>
                        </a:rPr>
                        <a:t>1276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Opaczewska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Białobrzeska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Opaczewską 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144994"/>
                  </a:ext>
                </a:extLst>
              </a:tr>
              <a:tr h="190275">
                <a:tc>
                  <a:txBody>
                    <a:bodyPr/>
                    <a:lstStyle/>
                    <a:p>
                      <a:pPr algn="ctr" fontAlgn="ctr"/>
                      <a:r>
                        <a:rPr lang="pl-PL" sz="900" b="0" i="0" u="none" strike="noStrike">
                          <a:solidFill>
                            <a:srgbClr val="000000"/>
                          </a:solidFill>
                          <a:effectLst/>
                          <a:latin typeface="Calibri" panose="020F0502020204030204" pitchFamily="34" charset="0"/>
                        </a:rPr>
                        <a:t>1277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Opaczewska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Białobrzeska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Opaczewską NW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7653356"/>
                  </a:ext>
                </a:extLst>
              </a:tr>
              <a:tr h="190275">
                <a:tc>
                  <a:txBody>
                    <a:bodyPr/>
                    <a:lstStyle/>
                    <a:p>
                      <a:pPr algn="ctr" fontAlgn="ctr"/>
                      <a:r>
                        <a:rPr lang="pl-PL" sz="900" b="0" i="0" u="none" strike="noStrike">
                          <a:solidFill>
                            <a:srgbClr val="000000"/>
                          </a:solidFill>
                          <a:effectLst/>
                          <a:latin typeface="Calibri" panose="020F0502020204030204" pitchFamily="34" charset="0"/>
                        </a:rPr>
                        <a:t>1278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Opaczewska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Białobrzeska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Opaczewską SE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340505"/>
                  </a:ext>
                </a:extLst>
              </a:tr>
              <a:tr h="190275">
                <a:tc>
                  <a:txBody>
                    <a:bodyPr/>
                    <a:lstStyle/>
                    <a:p>
                      <a:pPr algn="ctr" fontAlgn="ctr"/>
                      <a:r>
                        <a:rPr lang="pl-PL" sz="900" b="0" i="0" u="none" strike="noStrike">
                          <a:solidFill>
                            <a:srgbClr val="000000"/>
                          </a:solidFill>
                          <a:effectLst/>
                          <a:latin typeface="Calibri" panose="020F0502020204030204" pitchFamily="34" charset="0"/>
                        </a:rPr>
                        <a:t>1279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Opaczewska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Białobrzeska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gminna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Opaczewską SW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1935422"/>
                  </a:ext>
                </a:extLst>
              </a:tr>
              <a:tr h="190275">
                <a:tc>
                  <a:txBody>
                    <a:bodyPr/>
                    <a:lstStyle/>
                    <a:p>
                      <a:pPr algn="ctr" fontAlgn="ctr"/>
                      <a:r>
                        <a:rPr lang="pl-PL" sz="900" b="0" i="0" u="none" strike="noStrike">
                          <a:solidFill>
                            <a:srgbClr val="000000"/>
                          </a:solidFill>
                          <a:effectLst/>
                          <a:latin typeface="Calibri" panose="020F0502020204030204" pitchFamily="34" charset="0"/>
                        </a:rPr>
                        <a:t>1280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Opaczewska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Białobrzeska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powiatowa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a:solidFill>
                            <a:srgbClr val="000000"/>
                          </a:solidFill>
                          <a:effectLst/>
                          <a:latin typeface="Calibri" panose="020F0502020204030204" pitchFamily="34" charset="0"/>
                        </a:rPr>
                        <a:t>przez Białobrzeską 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900" b="0" i="0" u="none" strike="noStrike" dirty="0">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118704"/>
                  </a:ext>
                </a:extLst>
              </a:tr>
            </a:tbl>
          </a:graphicData>
        </a:graphic>
      </p:graphicFrame>
    </p:spTree>
    <p:extLst>
      <p:ext uri="{BB962C8B-B14F-4D97-AF65-F5344CB8AC3E}">
        <p14:creationId xmlns:p14="http://schemas.microsoft.com/office/powerpoint/2010/main" val="2312470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sz="2800" b="1" dirty="0">
                <a:effectLst>
                  <a:outerShdw blurRad="38100" dist="38100" dir="2700000" algn="tl">
                    <a:srgbClr val="000000">
                      <a:alpha val="43137"/>
                    </a:srgbClr>
                  </a:outerShdw>
                </a:effectLst>
              </a:rPr>
              <a:t>Przedmiot zamówienia</a:t>
            </a:r>
          </a:p>
        </p:txBody>
      </p:sp>
      <p:sp>
        <p:nvSpPr>
          <p:cNvPr id="3" name="Symbol zastępczy zawartości 2"/>
          <p:cNvSpPr>
            <a:spLocks noGrp="1"/>
          </p:cNvSpPr>
          <p:nvPr>
            <p:ph idx="1"/>
          </p:nvPr>
        </p:nvSpPr>
        <p:spPr/>
        <p:txBody>
          <a:bodyPr>
            <a:normAutofit/>
          </a:bodyPr>
          <a:lstStyle/>
          <a:p>
            <a:pPr marL="34290" indent="0" algn="just">
              <a:buNone/>
            </a:pPr>
            <a:r>
              <a:rPr lang="pl-PL" sz="2600" dirty="0"/>
              <a:t>W ramach opracowania przeprowadzono audyt bezpieczeństwa ruchu drogowego (BRD) na </a:t>
            </a:r>
            <a:r>
              <a:rPr lang="pl-PL" sz="2600" b="1" dirty="0"/>
              <a:t>209 przejściach dla pieszych</a:t>
            </a:r>
            <a:r>
              <a:rPr lang="pl-PL" sz="2600" dirty="0"/>
              <a:t>, wskazanych w opracowaniu „Inwentaryzacja przejść dla pieszych bez sygnalizacji świetlnej na drogach krajowych, wojewódzkich i powiatowych na terenie m.st. Warszawy” dla dzielnicy Ochota.</a:t>
            </a:r>
          </a:p>
          <a:p>
            <a:pPr algn="just"/>
            <a:endParaRPr lang="pl-PL" sz="2600" dirty="0"/>
          </a:p>
        </p:txBody>
      </p:sp>
    </p:spTree>
    <p:extLst>
      <p:ext uri="{BB962C8B-B14F-4D97-AF65-F5344CB8AC3E}">
        <p14:creationId xmlns:p14="http://schemas.microsoft.com/office/powerpoint/2010/main" val="2667983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85908" y="1121153"/>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0</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704717" y="1266626"/>
            <a:ext cx="1852246"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1163 </a:t>
            </a:r>
            <a:r>
              <a:rPr lang="pl-PL" dirty="0"/>
              <a:t>ulica Racławicka - przez Grójecką E</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811235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97477" y="1055023"/>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0</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737648" y="1171694"/>
            <a:ext cx="2326827"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1164</a:t>
            </a:r>
          </a:p>
          <a:p>
            <a:r>
              <a:rPr lang="pl-PL" dirty="0"/>
              <a:t>ulica Racławicka - przez Grójecką 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10827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378478" y="1132609"/>
            <a:ext cx="8364183"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0</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378478" y="1132609"/>
            <a:ext cx="1910861" cy="1200329"/>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1215</a:t>
            </a:r>
          </a:p>
          <a:p>
            <a:r>
              <a:rPr lang="pl-PL" dirty="0"/>
              <a:t>ulica Skorochód - Majewskiego - przez Dickensa 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94247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90532" y="1163781"/>
            <a:ext cx="8540075"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403808" y="1273233"/>
            <a:ext cx="1910861"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1173</a:t>
            </a:r>
          </a:p>
          <a:p>
            <a:r>
              <a:rPr lang="pl-PL" dirty="0"/>
              <a:t>ulica Filtrowa – przez Filtrową</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79857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26028" y="1091045"/>
            <a:ext cx="8312728"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622017" y="1272543"/>
            <a:ext cx="3505140"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1477</a:t>
            </a:r>
          </a:p>
          <a:p>
            <a:r>
              <a:rPr lang="pl-PL" dirty="0"/>
              <a:t>, ulica Nowogrodzka - przez Plac Sokratesa Starynkiewicza N</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24985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0570" y="1007918"/>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r>
            <a:r>
              <a:rPr lang="pl-PL" sz="2800" b="1" dirty="0">
                <a:effectLst>
                  <a:outerShdw blurRad="38100" dist="38100" dir="2700000" algn="tl">
                    <a:srgbClr val="000000">
                      <a:alpha val="43137"/>
                    </a:srgbClr>
                  </a:outerShdw>
                </a:effectLst>
              </a:rPr>
              <a:t>”</a:t>
            </a:r>
          </a:p>
        </p:txBody>
      </p:sp>
      <p:sp>
        <p:nvSpPr>
          <p:cNvPr id="4" name="pole tekstowe 3"/>
          <p:cNvSpPr txBox="1"/>
          <p:nvPr/>
        </p:nvSpPr>
        <p:spPr>
          <a:xfrm>
            <a:off x="6451258" y="216515"/>
            <a:ext cx="2332652"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1799</a:t>
            </a:r>
          </a:p>
          <a:p>
            <a:r>
              <a:rPr lang="pl-PL" dirty="0"/>
              <a:t>ulica Nowowiejska - przez Nowowiejską</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44335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5264" y="360218"/>
            <a:ext cx="7406640" cy="886691"/>
          </a:xfrm>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a:t>
            </a:r>
            <a:endParaRPr lang="pl-PL" sz="2800" dirty="0"/>
          </a:p>
        </p:txBody>
      </p:sp>
      <p:sp>
        <p:nvSpPr>
          <p:cNvPr id="3" name="Symbol zastępczy zawartości 2"/>
          <p:cNvSpPr>
            <a:spLocks noGrp="1"/>
          </p:cNvSpPr>
          <p:nvPr>
            <p:ph idx="1"/>
          </p:nvPr>
        </p:nvSpPr>
        <p:spPr>
          <a:xfrm>
            <a:off x="609600" y="1330036"/>
            <a:ext cx="8220891" cy="4765964"/>
          </a:xfrm>
        </p:spPr>
        <p:txBody>
          <a:bodyPr>
            <a:normAutofit fontScale="92500" lnSpcReduction="10000"/>
          </a:bodyPr>
          <a:lstStyle/>
          <a:p>
            <a:pPr marL="34290" lvl="0" indent="0" algn="just">
              <a:buNone/>
            </a:pPr>
            <a:r>
              <a:rPr lang="pl-PL" sz="2100" dirty="0"/>
              <a:t>Ocenę 2 otrzymało aż </a:t>
            </a:r>
            <a:r>
              <a:rPr lang="pl-PL" sz="2100" b="1" dirty="0"/>
              <a:t>48</a:t>
            </a:r>
            <a:r>
              <a:rPr lang="pl-PL" sz="2100" dirty="0"/>
              <a:t> przejść. </a:t>
            </a:r>
          </a:p>
          <a:p>
            <a:pPr marL="34290" lvl="0" indent="0" algn="just">
              <a:buNone/>
            </a:pPr>
            <a:r>
              <a:rPr lang="pl-PL" sz="2100" dirty="0"/>
              <a:t>Ocena 2 wymaga podjęcia dość pilnych działań modernizacyjnych.</a:t>
            </a:r>
          </a:p>
          <a:p>
            <a:pPr marL="34290" lvl="0" indent="0" algn="just">
              <a:buNone/>
            </a:pPr>
            <a:r>
              <a:rPr lang="pl-PL" sz="2100" dirty="0"/>
              <a:t>Jednoczesne podjęcie działań zaradczych na wszystkich w ten sposób ocenionych przejściach może być utrudnione ze względów operacyjnych, stąd w pierwszej kolejności proponuje się podjęcie działań </a:t>
            </a:r>
            <a:r>
              <a:rPr lang="pl-PL" sz="2100" b="1" dirty="0"/>
              <a:t>na wybranych ciągach ulicznych</a:t>
            </a:r>
            <a:r>
              <a:rPr lang="pl-PL" sz="2100" dirty="0"/>
              <a:t>, gdzie stwierdzono występowanie mankamentów </a:t>
            </a:r>
            <a:r>
              <a:rPr lang="pl-PL" sz="2100" dirty="0" err="1"/>
              <a:t>brd</a:t>
            </a:r>
            <a:r>
              <a:rPr lang="pl-PL" sz="2100" dirty="0"/>
              <a:t> przy przejściach o podobnej a istotnej  wadze problemu. Zidentyfikowano 4 ciągi uliczne zawierające łącznie 20 przejść sklasyfikowanych co najwyżej na ocenę 2:</a:t>
            </a:r>
          </a:p>
          <a:p>
            <a:pPr marL="34290" lvl="0" indent="0" algn="just">
              <a:buNone/>
            </a:pPr>
            <a:endParaRPr lang="pl-PL" sz="2100" dirty="0"/>
          </a:p>
          <a:p>
            <a:pPr lvl="0" algn="just"/>
            <a:r>
              <a:rPr lang="pl-PL" dirty="0"/>
              <a:t>ulicę </a:t>
            </a:r>
            <a:r>
              <a:rPr lang="pl-PL" b="1" dirty="0"/>
              <a:t>Karola Dickensa </a:t>
            </a:r>
            <a:r>
              <a:rPr lang="pl-PL" dirty="0"/>
              <a:t>na odcinku od skrzyżowania z  ul. Trzech Budrysów do skrzyżowania z ul. Pawlińskiego (6 przejść),</a:t>
            </a:r>
          </a:p>
          <a:p>
            <a:pPr lvl="0" algn="just"/>
            <a:r>
              <a:rPr lang="pl-PL" dirty="0"/>
              <a:t>ulicę </a:t>
            </a:r>
            <a:r>
              <a:rPr lang="pl-PL" b="1" dirty="0"/>
              <a:t>Korotyńskiego</a:t>
            </a:r>
            <a:r>
              <a:rPr lang="pl-PL" dirty="0"/>
              <a:t> w rejonie skrzyżowania z ul. Mołdawską i na odcinku między skrzyżowaniami (5 przejść),</a:t>
            </a:r>
          </a:p>
          <a:p>
            <a:pPr lvl="0" algn="just"/>
            <a:r>
              <a:rPr lang="pl-PL" dirty="0"/>
              <a:t>skrzyżowanie </a:t>
            </a:r>
            <a:r>
              <a:rPr lang="pl-PL" b="1" dirty="0"/>
              <a:t>Opaczewska – Białobrzeska </a:t>
            </a:r>
            <a:r>
              <a:rPr lang="pl-PL" dirty="0"/>
              <a:t>(5 przejść)</a:t>
            </a:r>
          </a:p>
          <a:p>
            <a:pPr lvl="0" algn="just"/>
            <a:r>
              <a:rPr lang="pl-PL" dirty="0"/>
              <a:t>ulicę </a:t>
            </a:r>
            <a:r>
              <a:rPr lang="pl-PL" b="1" dirty="0"/>
              <a:t>Adolfa Pawlińskiego </a:t>
            </a:r>
            <a:r>
              <a:rPr lang="pl-PL" dirty="0"/>
              <a:t>od skrzyżowania z ul. Pruszkowską do skrzyżowania z ul. Archiwalną (4 przejścia).</a:t>
            </a:r>
          </a:p>
          <a:p>
            <a:endParaRPr lang="pl-PL" dirty="0"/>
          </a:p>
        </p:txBody>
      </p:sp>
    </p:spTree>
    <p:extLst>
      <p:ext uri="{BB962C8B-B14F-4D97-AF65-F5344CB8AC3E}">
        <p14:creationId xmlns:p14="http://schemas.microsoft.com/office/powerpoint/2010/main" val="4038345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ymbol zastępczy zawartości 12"/>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90187" y="305884"/>
            <a:ext cx="8562867" cy="6232580"/>
          </a:xfrm>
        </p:spPr>
      </p:pic>
      <p:sp>
        <p:nvSpPr>
          <p:cNvPr id="15" name="Owal 14"/>
          <p:cNvSpPr/>
          <p:nvPr/>
        </p:nvSpPr>
        <p:spPr>
          <a:xfrm>
            <a:off x="2571749" y="660618"/>
            <a:ext cx="441613" cy="426026"/>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7" name="Łącznik prosty 16"/>
          <p:cNvCxnSpPr/>
          <p:nvPr/>
        </p:nvCxnSpPr>
        <p:spPr>
          <a:xfrm flipH="1">
            <a:off x="4104409" y="2223655"/>
            <a:ext cx="1137171" cy="2140527"/>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Łącznik prosty 17"/>
          <p:cNvCxnSpPr/>
          <p:nvPr/>
        </p:nvCxnSpPr>
        <p:spPr>
          <a:xfrm flipH="1" flipV="1">
            <a:off x="976675" y="2140527"/>
            <a:ext cx="3345945" cy="1797629"/>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Łącznik prosty 22"/>
          <p:cNvCxnSpPr/>
          <p:nvPr/>
        </p:nvCxnSpPr>
        <p:spPr>
          <a:xfrm flipH="1" flipV="1">
            <a:off x="4672994" y="5787736"/>
            <a:ext cx="782233" cy="311728"/>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Łącznik prosty 24"/>
          <p:cNvCxnSpPr/>
          <p:nvPr/>
        </p:nvCxnSpPr>
        <p:spPr>
          <a:xfrm flipH="1">
            <a:off x="5241581" y="6099464"/>
            <a:ext cx="213646" cy="43900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pole tekstowe 26"/>
          <p:cNvSpPr txBox="1"/>
          <p:nvPr/>
        </p:nvSpPr>
        <p:spPr>
          <a:xfrm>
            <a:off x="290187" y="230799"/>
            <a:ext cx="3161813" cy="292388"/>
          </a:xfrm>
          <a:prstGeom prst="rect">
            <a:avLst/>
          </a:prstGeom>
          <a:solidFill>
            <a:schemeClr val="bg1"/>
          </a:solidFill>
          <a:ln>
            <a:solidFill>
              <a:schemeClr val="tx1"/>
            </a:solidFill>
          </a:ln>
        </p:spPr>
        <p:txBody>
          <a:bodyPr wrap="square" rtlCol="0">
            <a:spAutoFit/>
          </a:bodyPr>
          <a:lstStyle/>
          <a:p>
            <a:r>
              <a:rPr lang="pl-PL" sz="1300" b="1" dirty="0">
                <a:effectLst>
                  <a:outerShdw blurRad="38100" dist="38100" dir="2700000" algn="tl">
                    <a:srgbClr val="000000">
                      <a:alpha val="43137"/>
                    </a:srgbClr>
                  </a:outerShdw>
                </a:effectLst>
              </a:rPr>
              <a:t>skrzyżowanie Opaczewska - Białobrzeska</a:t>
            </a:r>
          </a:p>
        </p:txBody>
      </p:sp>
      <p:sp>
        <p:nvSpPr>
          <p:cNvPr id="28" name="pole tekstowe 27"/>
          <p:cNvSpPr txBox="1"/>
          <p:nvPr/>
        </p:nvSpPr>
        <p:spPr>
          <a:xfrm rot="1717042">
            <a:off x="1791891" y="3006790"/>
            <a:ext cx="1083821" cy="292388"/>
          </a:xfrm>
          <a:prstGeom prst="rect">
            <a:avLst/>
          </a:prstGeom>
          <a:solidFill>
            <a:schemeClr val="bg1"/>
          </a:solidFill>
          <a:ln>
            <a:solidFill>
              <a:schemeClr val="tx1"/>
            </a:solidFill>
          </a:ln>
        </p:spPr>
        <p:txBody>
          <a:bodyPr wrap="square" rtlCol="0">
            <a:spAutoFit/>
          </a:bodyPr>
          <a:lstStyle/>
          <a:p>
            <a:r>
              <a:rPr lang="pl-PL" sz="1300" b="1" dirty="0">
                <a:effectLst>
                  <a:outerShdw blurRad="38100" dist="38100" dir="2700000" algn="tl">
                    <a:srgbClr val="000000">
                      <a:alpha val="43137"/>
                    </a:srgbClr>
                  </a:outerShdw>
                </a:effectLst>
              </a:rPr>
              <a:t>ul. Dickensa</a:t>
            </a:r>
          </a:p>
        </p:txBody>
      </p:sp>
      <p:sp>
        <p:nvSpPr>
          <p:cNvPr id="29" name="pole tekstowe 28"/>
          <p:cNvSpPr txBox="1"/>
          <p:nvPr/>
        </p:nvSpPr>
        <p:spPr>
          <a:xfrm rot="17895496">
            <a:off x="4370481" y="3006790"/>
            <a:ext cx="1315878" cy="292388"/>
          </a:xfrm>
          <a:prstGeom prst="rect">
            <a:avLst/>
          </a:prstGeom>
          <a:solidFill>
            <a:schemeClr val="bg1"/>
          </a:solidFill>
          <a:ln>
            <a:solidFill>
              <a:schemeClr val="tx1"/>
            </a:solidFill>
          </a:ln>
        </p:spPr>
        <p:txBody>
          <a:bodyPr wrap="square" rtlCol="0">
            <a:spAutoFit/>
          </a:bodyPr>
          <a:lstStyle/>
          <a:p>
            <a:r>
              <a:rPr lang="pl-PL" sz="1300" b="1" dirty="0">
                <a:effectLst>
                  <a:outerShdw blurRad="38100" dist="38100" dir="2700000" algn="tl">
                    <a:srgbClr val="000000">
                      <a:alpha val="43137"/>
                    </a:srgbClr>
                  </a:outerShdw>
                </a:effectLst>
              </a:rPr>
              <a:t>ul. Pawińskiego</a:t>
            </a:r>
          </a:p>
        </p:txBody>
      </p:sp>
      <p:sp>
        <p:nvSpPr>
          <p:cNvPr id="30" name="pole tekstowe 29"/>
          <p:cNvSpPr txBox="1"/>
          <p:nvPr/>
        </p:nvSpPr>
        <p:spPr>
          <a:xfrm rot="1296078">
            <a:off x="3605504" y="5797443"/>
            <a:ext cx="1455910" cy="292388"/>
          </a:xfrm>
          <a:prstGeom prst="rect">
            <a:avLst/>
          </a:prstGeom>
          <a:solidFill>
            <a:schemeClr val="bg1"/>
          </a:solidFill>
          <a:ln>
            <a:solidFill>
              <a:schemeClr val="tx1"/>
            </a:solidFill>
          </a:ln>
        </p:spPr>
        <p:txBody>
          <a:bodyPr wrap="square" rtlCol="0">
            <a:spAutoFit/>
          </a:bodyPr>
          <a:lstStyle/>
          <a:p>
            <a:r>
              <a:rPr lang="pl-PL" sz="1300" b="1" dirty="0">
                <a:effectLst>
                  <a:outerShdw blurRad="38100" dist="38100" dir="2700000" algn="tl">
                    <a:srgbClr val="000000">
                      <a:alpha val="43137"/>
                    </a:srgbClr>
                  </a:outerShdw>
                </a:effectLst>
              </a:rPr>
              <a:t>ul. Korotyńskiego</a:t>
            </a:r>
          </a:p>
        </p:txBody>
      </p:sp>
    </p:spTree>
    <p:extLst>
      <p:ext uri="{BB962C8B-B14F-4D97-AF65-F5344CB8AC3E}">
        <p14:creationId xmlns:p14="http://schemas.microsoft.com/office/powerpoint/2010/main" val="1288682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326274" y="984658"/>
            <a:ext cx="8468591"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Dickensa</a:t>
            </a:r>
          </a:p>
        </p:txBody>
      </p:sp>
      <p:sp>
        <p:nvSpPr>
          <p:cNvPr id="4" name="pole tekstowe 3"/>
          <p:cNvSpPr txBox="1"/>
          <p:nvPr/>
        </p:nvSpPr>
        <p:spPr>
          <a:xfrm>
            <a:off x="507716" y="1171694"/>
            <a:ext cx="2371408"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1211</a:t>
            </a:r>
          </a:p>
          <a:p>
            <a:r>
              <a:rPr lang="pl-PL" dirty="0"/>
              <a:t>ulica Siemieńskiego - przez Dickensa 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81779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593932" y="1088567"/>
            <a:ext cx="7933276"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Dickensa</a:t>
            </a:r>
          </a:p>
        </p:txBody>
      </p:sp>
      <p:sp>
        <p:nvSpPr>
          <p:cNvPr id="4" name="pole tekstowe 3"/>
          <p:cNvSpPr txBox="1"/>
          <p:nvPr/>
        </p:nvSpPr>
        <p:spPr>
          <a:xfrm>
            <a:off x="715535" y="1171694"/>
            <a:ext cx="2917351"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1216</a:t>
            </a:r>
            <a:r>
              <a:rPr lang="pl-PL" dirty="0"/>
              <a:t>, ulica Skorochód – Majewskiego - przez Dickensa E</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019553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53341" y="29789"/>
            <a:ext cx="7406640" cy="1356360"/>
          </a:xfrm>
        </p:spPr>
        <p:txBody>
          <a:bodyPr>
            <a:normAutofit/>
          </a:bodyPr>
          <a:lstStyle/>
          <a:p>
            <a:r>
              <a:rPr lang="pl-PL" sz="2800" b="1" dirty="0">
                <a:effectLst>
                  <a:outerShdw blurRad="38100" dist="38100" dir="2700000" algn="tl">
                    <a:srgbClr val="000000">
                      <a:alpha val="43137"/>
                    </a:srgbClr>
                  </a:outerShdw>
                </a:effectLst>
              </a:rPr>
              <a:t>Zakres pracy</a:t>
            </a:r>
          </a:p>
        </p:txBody>
      </p:sp>
      <p:pic>
        <p:nvPicPr>
          <p:cNvPr id="4" name="Symbol zastępczy zawartości 3"/>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920685" y="1386149"/>
            <a:ext cx="7239296" cy="4765269"/>
          </a:xfrm>
        </p:spPr>
      </p:pic>
    </p:spTree>
    <p:extLst>
      <p:ext uri="{BB962C8B-B14F-4D97-AF65-F5344CB8AC3E}">
        <p14:creationId xmlns:p14="http://schemas.microsoft.com/office/powerpoint/2010/main" val="4013259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600995" y="1088567"/>
            <a:ext cx="8065023"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Dickensa</a:t>
            </a:r>
          </a:p>
        </p:txBody>
      </p:sp>
      <p:sp>
        <p:nvSpPr>
          <p:cNvPr id="4" name="pole tekstowe 3"/>
          <p:cNvSpPr txBox="1"/>
          <p:nvPr/>
        </p:nvSpPr>
        <p:spPr>
          <a:xfrm>
            <a:off x="694752" y="1171694"/>
            <a:ext cx="2567432"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1219</a:t>
            </a:r>
          </a:p>
          <a:p>
            <a:r>
              <a:rPr lang="pl-PL" dirty="0"/>
              <a:t>ulica Skarżyńskiego - przez Dickensa 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319846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557472" y="1088567"/>
            <a:ext cx="8006195"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Dickensa</a:t>
            </a:r>
          </a:p>
        </p:txBody>
      </p:sp>
      <p:sp>
        <p:nvSpPr>
          <p:cNvPr id="4" name="pole tekstowe 3"/>
          <p:cNvSpPr txBox="1"/>
          <p:nvPr/>
        </p:nvSpPr>
        <p:spPr>
          <a:xfrm>
            <a:off x="673971" y="1171694"/>
            <a:ext cx="2266937"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1220 </a:t>
            </a:r>
            <a:r>
              <a:rPr lang="pl-PL" dirty="0"/>
              <a:t>ulica Skarżyńskiego - przez Dickensa E</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0965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665019" y="1088567"/>
            <a:ext cx="7964664"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Dickensa</a:t>
            </a:r>
          </a:p>
        </p:txBody>
      </p:sp>
      <p:sp>
        <p:nvSpPr>
          <p:cNvPr id="4" name="pole tekstowe 3"/>
          <p:cNvSpPr txBox="1"/>
          <p:nvPr/>
        </p:nvSpPr>
        <p:spPr>
          <a:xfrm>
            <a:off x="746707" y="1171694"/>
            <a:ext cx="3120958"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1223 </a:t>
            </a:r>
            <a:r>
              <a:rPr lang="pl-PL" b="1" dirty="0"/>
              <a:t>ulica Trzech Budrysów - przez Dickensa W</a:t>
            </a:r>
          </a:p>
          <a:p>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96426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0570" y="1059873"/>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Korotyńskiego</a:t>
            </a:r>
          </a:p>
        </p:txBody>
      </p:sp>
      <p:sp>
        <p:nvSpPr>
          <p:cNvPr id="4" name="pole tekstowe 3"/>
          <p:cNvSpPr txBox="1"/>
          <p:nvPr/>
        </p:nvSpPr>
        <p:spPr>
          <a:xfrm>
            <a:off x="642800" y="1171694"/>
            <a:ext cx="2705882"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1188</a:t>
            </a:r>
          </a:p>
          <a:p>
            <a:r>
              <a:rPr lang="pl-PL" dirty="0"/>
              <a:t>park Forty Korotyńskiego - przez Korotyńskiego</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97616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0570" y="1007918"/>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Mołdawska</a:t>
            </a:r>
          </a:p>
        </p:txBody>
      </p:sp>
      <p:sp>
        <p:nvSpPr>
          <p:cNvPr id="4" name="pole tekstowe 3"/>
          <p:cNvSpPr txBox="1"/>
          <p:nvPr/>
        </p:nvSpPr>
        <p:spPr>
          <a:xfrm>
            <a:off x="642798" y="1171694"/>
            <a:ext cx="2705883"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1190</a:t>
            </a:r>
          </a:p>
          <a:p>
            <a:r>
              <a:rPr lang="pl-PL" dirty="0"/>
              <a:t>ulica Mołdawska - przez Korotyńskiego E</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204102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0570" y="1039091"/>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Mołdawska</a:t>
            </a:r>
          </a:p>
        </p:txBody>
      </p:sp>
      <p:sp>
        <p:nvSpPr>
          <p:cNvPr id="4" name="pole tekstowe 3"/>
          <p:cNvSpPr txBox="1"/>
          <p:nvPr/>
        </p:nvSpPr>
        <p:spPr>
          <a:xfrm>
            <a:off x="673972" y="1171694"/>
            <a:ext cx="2007444"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1192</a:t>
            </a:r>
          </a:p>
          <a:p>
            <a:r>
              <a:rPr lang="pl-PL" dirty="0"/>
              <a:t>ul. Mołdawska - przez Mołdawską S</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01663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10570" y="997527"/>
            <a:ext cx="8100000"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Bohdanowicza</a:t>
            </a:r>
          </a:p>
        </p:txBody>
      </p:sp>
      <p:sp>
        <p:nvSpPr>
          <p:cNvPr id="4" name="pole tekstowe 3"/>
          <p:cNvSpPr txBox="1"/>
          <p:nvPr/>
        </p:nvSpPr>
        <p:spPr>
          <a:xfrm>
            <a:off x="622017" y="1095897"/>
            <a:ext cx="2751378"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1193</a:t>
            </a:r>
          </a:p>
          <a:p>
            <a:r>
              <a:rPr lang="pl-PL" dirty="0"/>
              <a:t>ulica Karola Bohdanowicza - przez Mołdawską</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696939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455293" y="1015831"/>
            <a:ext cx="8210554"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Opaczewska</a:t>
            </a:r>
          </a:p>
        </p:txBody>
      </p:sp>
      <p:sp>
        <p:nvSpPr>
          <p:cNvPr id="4" name="pole tekstowe 3"/>
          <p:cNvSpPr txBox="1"/>
          <p:nvPr/>
        </p:nvSpPr>
        <p:spPr>
          <a:xfrm>
            <a:off x="559670" y="1098958"/>
            <a:ext cx="2492449"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1277</a:t>
            </a:r>
          </a:p>
          <a:p>
            <a:r>
              <a:rPr lang="pl-PL" dirty="0"/>
              <a:t>ulica </a:t>
            </a:r>
            <a:r>
              <a:rPr lang="pl-PL" dirty="0" err="1"/>
              <a:t>Opaczewska</a:t>
            </a:r>
            <a:r>
              <a:rPr lang="pl-PL" dirty="0"/>
              <a:t> – przez </a:t>
            </a:r>
            <a:r>
              <a:rPr lang="pl-PL" dirty="0" err="1"/>
              <a:t>Opaczewską</a:t>
            </a:r>
            <a:r>
              <a:rPr lang="pl-PL" dirty="0"/>
              <a:t> </a:t>
            </a:r>
            <a:r>
              <a:rPr lang="pl-PL" dirty="0" err="1"/>
              <a:t>NW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448738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50919" y="1088567"/>
            <a:ext cx="8619301"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Opaczewska</a:t>
            </a:r>
          </a:p>
        </p:txBody>
      </p:sp>
      <p:sp>
        <p:nvSpPr>
          <p:cNvPr id="4" name="pole tekstowe 3"/>
          <p:cNvSpPr txBox="1"/>
          <p:nvPr/>
        </p:nvSpPr>
        <p:spPr>
          <a:xfrm>
            <a:off x="414198" y="1171694"/>
            <a:ext cx="1910861" cy="369332"/>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1278</a:t>
            </a:r>
          </a:p>
        </p:txBody>
      </p:sp>
    </p:spTree>
    <p:extLst>
      <p:ext uri="{BB962C8B-B14F-4D97-AF65-F5344CB8AC3E}">
        <p14:creationId xmlns:p14="http://schemas.microsoft.com/office/powerpoint/2010/main" val="456820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324542" y="1088567"/>
            <a:ext cx="8472055"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Opaczewska</a:t>
            </a:r>
          </a:p>
        </p:txBody>
      </p:sp>
      <p:sp>
        <p:nvSpPr>
          <p:cNvPr id="4" name="pole tekstowe 3"/>
          <p:cNvSpPr txBox="1"/>
          <p:nvPr/>
        </p:nvSpPr>
        <p:spPr>
          <a:xfrm>
            <a:off x="424589" y="1171694"/>
            <a:ext cx="2664600" cy="923330"/>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1279</a:t>
            </a:r>
          </a:p>
          <a:p>
            <a:r>
              <a:rPr lang="pl-PL" dirty="0"/>
              <a:t>ulica </a:t>
            </a:r>
            <a:r>
              <a:rPr lang="pl-PL" dirty="0" err="1"/>
              <a:t>Opaczewska</a:t>
            </a:r>
            <a:r>
              <a:rPr lang="pl-PL" dirty="0"/>
              <a:t> – przez </a:t>
            </a:r>
            <a:r>
              <a:rPr lang="pl-PL" dirty="0" err="1"/>
              <a:t>Opaczewską</a:t>
            </a:r>
            <a:r>
              <a:rPr lang="pl-PL" dirty="0"/>
              <a:t> SW</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50290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10491" y="0"/>
            <a:ext cx="7406640" cy="1356360"/>
          </a:xfrm>
        </p:spPr>
        <p:txBody>
          <a:bodyPr>
            <a:normAutofit/>
          </a:bodyPr>
          <a:lstStyle/>
          <a:p>
            <a:r>
              <a:rPr lang="pl-PL" sz="2800" b="1" dirty="0">
                <a:effectLst>
                  <a:outerShdw blurRad="38100" dist="38100" dir="2700000" algn="tl">
                    <a:srgbClr val="000000">
                      <a:alpha val="43137"/>
                    </a:srgbClr>
                  </a:outerShdw>
                </a:effectLst>
              </a:rPr>
              <a:t>Karta raportu BRD – arkusz 1, 2</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9813" y="1044161"/>
            <a:ext cx="3771900" cy="5424055"/>
          </a:xfrm>
          <a:prstGeom prst="rect">
            <a:avLst/>
          </a:prstGeom>
        </p:spPr>
      </p:pic>
      <p:pic>
        <p:nvPicPr>
          <p:cNvPr id="4" name="Obraz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82391" y="1044161"/>
            <a:ext cx="3865418" cy="5434445"/>
          </a:xfrm>
          <a:prstGeom prst="rect">
            <a:avLst/>
          </a:prstGeom>
        </p:spPr>
      </p:pic>
    </p:spTree>
    <p:extLst>
      <p:ext uri="{BB962C8B-B14F-4D97-AF65-F5344CB8AC3E}">
        <p14:creationId xmlns:p14="http://schemas.microsoft.com/office/powerpoint/2010/main" val="1175537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267667" y="1088567"/>
            <a:ext cx="8585806"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Opaczewska</a:t>
            </a:r>
          </a:p>
        </p:txBody>
      </p:sp>
      <p:sp>
        <p:nvSpPr>
          <p:cNvPr id="4" name="pole tekstowe 3"/>
          <p:cNvSpPr txBox="1"/>
          <p:nvPr/>
        </p:nvSpPr>
        <p:spPr>
          <a:xfrm>
            <a:off x="372634" y="1171694"/>
            <a:ext cx="2728912" cy="1200329"/>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1280</a:t>
            </a:r>
          </a:p>
          <a:p>
            <a:r>
              <a:rPr lang="pl-PL" b="1" dirty="0"/>
              <a:t>ulica </a:t>
            </a:r>
            <a:r>
              <a:rPr lang="pl-PL" b="1" dirty="0" err="1"/>
              <a:t>Opaczewska</a:t>
            </a:r>
            <a:r>
              <a:rPr lang="pl-PL" b="1" dirty="0"/>
              <a:t> – przez Białobrzeska S</a:t>
            </a:r>
          </a:p>
          <a:p>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86434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a:off x="651936" y="997526"/>
            <a:ext cx="7873384"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Pawińskiego </a:t>
            </a:r>
          </a:p>
        </p:txBody>
      </p:sp>
      <p:sp>
        <p:nvSpPr>
          <p:cNvPr id="4" name="pole tekstowe 3"/>
          <p:cNvSpPr txBox="1"/>
          <p:nvPr/>
        </p:nvSpPr>
        <p:spPr>
          <a:xfrm>
            <a:off x="757098" y="1088567"/>
            <a:ext cx="2925216" cy="1200329"/>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1202</a:t>
            </a:r>
          </a:p>
          <a:p>
            <a:r>
              <a:rPr lang="pl-PL" b="1" dirty="0"/>
              <a:t>ulica Pawińskiego 24 - przez Pawińskiego</a:t>
            </a:r>
          </a:p>
          <a:p>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269183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t="-1"/>
          <a:stretch/>
        </p:blipFill>
        <p:spPr>
          <a:xfrm>
            <a:off x="342901" y="995049"/>
            <a:ext cx="8441657" cy="5400000"/>
          </a:xfrm>
        </p:spPr>
      </p:pic>
      <p:sp>
        <p:nvSpPr>
          <p:cNvPr id="2" name="Tytuł 1"/>
          <p:cNvSpPr>
            <a:spLocks noGrp="1"/>
          </p:cNvSpPr>
          <p:nvPr>
            <p:ph type="title"/>
          </p:nvPr>
        </p:nvSpPr>
        <p:spPr>
          <a:xfrm>
            <a:off x="857250" y="0"/>
            <a:ext cx="7406640" cy="1356360"/>
          </a:xfrm>
          <a:noFill/>
        </p:spPr>
        <p:txBody>
          <a:bodyPr>
            <a:normAutofit/>
          </a:bodyPr>
          <a:lstStyle/>
          <a:p>
            <a:r>
              <a:rPr lang="pl-PL" sz="2800" b="1" dirty="0">
                <a:effectLst>
                  <a:outerShdw blurRad="38100" dist="38100" dir="2700000" algn="tl">
                    <a:srgbClr val="000000">
                      <a:alpha val="43137"/>
                    </a:srgbClr>
                  </a:outerShdw>
                </a:effectLst>
              </a:rPr>
              <a:t>Najniższa ocena – „</a:t>
            </a:r>
            <a:r>
              <a:rPr lang="pl-PL" sz="28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pl-PL" sz="2800" b="1" dirty="0">
                <a:effectLst>
                  <a:outerShdw blurRad="38100" dist="38100" dir="2700000" algn="tl">
                    <a:srgbClr val="000000">
                      <a:alpha val="43137"/>
                    </a:srgbClr>
                  </a:outerShdw>
                </a:effectLst>
              </a:rPr>
              <a:t>” - Pawińskiego</a:t>
            </a:r>
          </a:p>
        </p:txBody>
      </p:sp>
      <p:sp>
        <p:nvSpPr>
          <p:cNvPr id="4" name="pole tekstowe 3"/>
          <p:cNvSpPr txBox="1"/>
          <p:nvPr/>
        </p:nvSpPr>
        <p:spPr>
          <a:xfrm>
            <a:off x="486935" y="1171694"/>
            <a:ext cx="2182124" cy="1477328"/>
          </a:xfrm>
          <a:prstGeom prst="rect">
            <a:avLst/>
          </a:prstGeom>
          <a:solidFill>
            <a:schemeClr val="bg1"/>
          </a:solidFill>
        </p:spPr>
        <p:txBody>
          <a:bodyPr wrap="square" rtlCol="0">
            <a:spAutoFit/>
          </a:bodyPr>
          <a:lstStyle/>
          <a:p>
            <a:r>
              <a:rPr lang="pl-PL" b="1" dirty="0">
                <a:effectLst>
                  <a:outerShdw blurRad="38100" dist="38100" dir="2700000" algn="tl">
                    <a:srgbClr val="000000">
                      <a:alpha val="43137"/>
                    </a:srgbClr>
                  </a:outerShdw>
                </a:effectLst>
              </a:rPr>
              <a:t>Przejście nr 1205</a:t>
            </a:r>
          </a:p>
          <a:p>
            <a:r>
              <a:rPr lang="pl-PL" dirty="0"/>
              <a:t>ulica Adolfa Pawińskiego 12 - przez Adolfa Pawińskiego</a:t>
            </a:r>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52366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2025" y="386540"/>
            <a:ext cx="8569515" cy="6055823"/>
          </a:xfrm>
        </p:spPr>
      </p:pic>
    </p:spTree>
    <p:extLst>
      <p:ext uri="{BB962C8B-B14F-4D97-AF65-F5344CB8AC3E}">
        <p14:creationId xmlns:p14="http://schemas.microsoft.com/office/powerpoint/2010/main" val="13062448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1"/>
          </p:nvPr>
        </p:nvPicPr>
        <p:blipFill rotWithShape="1">
          <a:blip r:embed="rId2">
            <a:extLst>
              <a:ext uri="{28A0092B-C50C-407E-A947-70E740481C1C}">
                <a14:useLocalDpi xmlns:a14="http://schemas.microsoft.com/office/drawing/2010/main" val="0"/>
              </a:ext>
            </a:extLst>
          </a:blip>
          <a:srcRect l="1671" t="2088" r="1555" b="1260"/>
          <a:stretch/>
        </p:blipFill>
        <p:spPr>
          <a:xfrm>
            <a:off x="232756" y="315883"/>
            <a:ext cx="8686799" cy="6130989"/>
          </a:xfrm>
        </p:spPr>
      </p:pic>
    </p:spTree>
    <p:extLst>
      <p:ext uri="{BB962C8B-B14F-4D97-AF65-F5344CB8AC3E}">
        <p14:creationId xmlns:p14="http://schemas.microsoft.com/office/powerpoint/2010/main" val="42813658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ymbol zastępczy zawartości 2"/>
          <p:cNvPicPr>
            <a:picLocks noGrp="1" noChangeAspect="1"/>
          </p:cNvPicPr>
          <p:nvPr>
            <p:ph idx="1"/>
          </p:nvPr>
        </p:nvPicPr>
        <p:blipFill rotWithShape="1">
          <a:blip r:embed="rId2">
            <a:extLst>
              <a:ext uri="{28A0092B-C50C-407E-A947-70E740481C1C}">
                <a14:useLocalDpi xmlns:a14="http://schemas.microsoft.com/office/drawing/2010/main" val="0"/>
              </a:ext>
            </a:extLst>
          </a:blip>
          <a:srcRect l="1810" t="1694" r="2133" b="1205"/>
          <a:stretch/>
        </p:blipFill>
        <p:spPr>
          <a:xfrm>
            <a:off x="307570" y="290946"/>
            <a:ext cx="8587047" cy="6134144"/>
          </a:xfrm>
        </p:spPr>
      </p:pic>
    </p:spTree>
    <p:extLst>
      <p:ext uri="{BB962C8B-B14F-4D97-AF65-F5344CB8AC3E}">
        <p14:creationId xmlns:p14="http://schemas.microsoft.com/office/powerpoint/2010/main" val="12716947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401" y="336666"/>
            <a:ext cx="8622593" cy="6093332"/>
          </a:xfrm>
        </p:spPr>
      </p:pic>
    </p:spTree>
    <p:extLst>
      <p:ext uri="{BB962C8B-B14F-4D97-AF65-F5344CB8AC3E}">
        <p14:creationId xmlns:p14="http://schemas.microsoft.com/office/powerpoint/2010/main" val="280646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ymbol zastępczy zawartości 2"/>
          <p:cNvPicPr>
            <a:picLocks noGrp="1" noChangeAspect="1"/>
          </p:cNvPicPr>
          <p:nvPr>
            <p:ph idx="1"/>
          </p:nvPr>
        </p:nvPicPr>
        <p:blipFill rotWithShape="1">
          <a:blip r:embed="rId2">
            <a:extLst>
              <a:ext uri="{28A0092B-C50C-407E-A947-70E740481C1C}">
                <a14:useLocalDpi xmlns:a14="http://schemas.microsoft.com/office/drawing/2010/main" val="0"/>
              </a:ext>
            </a:extLst>
          </a:blip>
          <a:srcRect l="1375" t="2210" r="1834" b="1108"/>
          <a:stretch/>
        </p:blipFill>
        <p:spPr>
          <a:xfrm>
            <a:off x="249383" y="340822"/>
            <a:ext cx="8653548" cy="6108368"/>
          </a:xfrm>
        </p:spPr>
      </p:pic>
    </p:spTree>
    <p:extLst>
      <p:ext uri="{BB962C8B-B14F-4D97-AF65-F5344CB8AC3E}">
        <p14:creationId xmlns:p14="http://schemas.microsoft.com/office/powerpoint/2010/main" val="37677647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5264" y="0"/>
            <a:ext cx="7406640" cy="1356360"/>
          </a:xfrm>
          <a:noFill/>
        </p:spPr>
        <p:txBody>
          <a:bodyPr>
            <a:normAutofit/>
          </a:bodyPr>
          <a:lstStyle/>
          <a:p>
            <a:r>
              <a:rPr lang="pl-PL" sz="2800" b="1" dirty="0">
                <a:effectLst>
                  <a:outerShdw blurRad="38100" dist="38100" dir="2700000" algn="tl">
                    <a:srgbClr val="000000">
                      <a:alpha val="43137"/>
                    </a:srgbClr>
                  </a:outerShdw>
                </a:effectLst>
              </a:rPr>
              <a:t>Wnioski</a:t>
            </a:r>
          </a:p>
        </p:txBody>
      </p:sp>
      <p:sp>
        <p:nvSpPr>
          <p:cNvPr id="3" name="Symbol zastępczy zawartości 2"/>
          <p:cNvSpPr>
            <a:spLocks noGrp="1"/>
          </p:cNvSpPr>
          <p:nvPr>
            <p:ph idx="1"/>
          </p:nvPr>
        </p:nvSpPr>
        <p:spPr>
          <a:xfrm>
            <a:off x="855264" y="1131276"/>
            <a:ext cx="7404653" cy="5292969"/>
          </a:xfrm>
        </p:spPr>
        <p:txBody>
          <a:bodyPr>
            <a:normAutofit fontScale="92500" lnSpcReduction="20000"/>
          </a:bodyPr>
          <a:lstStyle/>
          <a:p>
            <a:pPr algn="just"/>
            <a:r>
              <a:rPr lang="pl-PL" b="1" dirty="0">
                <a:effectLst>
                  <a:outerShdw blurRad="38100" dist="38100" dir="2700000" algn="tl">
                    <a:srgbClr val="000000">
                      <a:alpha val="43137"/>
                    </a:srgbClr>
                  </a:outerShdw>
                </a:effectLst>
              </a:rPr>
              <a:t>W ramach prac na terenie dzielnicy Ochota w Warszawie wykorzystano metodykę oceny BRD infrastruktury przeznaczonej dla niechronionych uczestników ruchu w oparciu o metodykę przyjętą w Śródmieściu.</a:t>
            </a:r>
          </a:p>
          <a:p>
            <a:pPr algn="just"/>
            <a:endParaRPr lang="pl-PL" b="1" dirty="0">
              <a:effectLst>
                <a:outerShdw blurRad="38100" dist="38100" dir="2700000" algn="tl">
                  <a:srgbClr val="000000">
                    <a:alpha val="43137"/>
                  </a:srgbClr>
                </a:outerShdw>
              </a:effectLst>
            </a:endParaRPr>
          </a:p>
          <a:p>
            <a:pPr algn="just"/>
            <a:r>
              <a:rPr lang="pl-PL" b="1" dirty="0">
                <a:effectLst>
                  <a:outerShdw blurRad="38100" dist="38100" dir="2700000" algn="tl">
                    <a:srgbClr val="000000">
                      <a:alpha val="43137"/>
                    </a:srgbClr>
                  </a:outerShdw>
                </a:effectLst>
              </a:rPr>
              <a:t>Audyt został zrealizowany przez certyfikowanych Audytorów BRD w dwóch etapach: wizja lokalna oraz prace laboratoryjne. </a:t>
            </a:r>
          </a:p>
          <a:p>
            <a:pPr algn="just"/>
            <a:endParaRPr lang="pl-PL" b="1" dirty="0">
              <a:effectLst>
                <a:outerShdw blurRad="38100" dist="38100" dir="2700000" algn="tl">
                  <a:srgbClr val="000000">
                    <a:alpha val="43137"/>
                  </a:srgbClr>
                </a:outerShdw>
              </a:effectLst>
            </a:endParaRPr>
          </a:p>
          <a:p>
            <a:pPr algn="just"/>
            <a:r>
              <a:rPr lang="pl-PL" b="1" dirty="0">
                <a:effectLst>
                  <a:outerShdw blurRad="38100" dist="38100" dir="2700000" algn="tl">
                    <a:srgbClr val="000000">
                      <a:alpha val="43137"/>
                    </a:srgbClr>
                  </a:outerShdw>
                </a:effectLst>
              </a:rPr>
              <a:t>W ramach prac i przeprowadzonych analiz opracowano grupy powtarzalnych zagrożeń BRD. Najczęściej występującym problemem spośród wszystkich stwierdzonych jest ograniczona widoczność z uwagi na parkowanie pojazdów (30 % przypadków) oraz zbyt długie przejście (32 % przypadków).  </a:t>
            </a:r>
          </a:p>
          <a:p>
            <a:pPr algn="just"/>
            <a:endParaRPr lang="pl-PL" b="1" dirty="0">
              <a:effectLst>
                <a:outerShdw blurRad="38100" dist="38100" dir="2700000" algn="tl">
                  <a:srgbClr val="000000">
                    <a:alpha val="43137"/>
                  </a:srgbClr>
                </a:outerShdw>
              </a:effectLst>
            </a:endParaRPr>
          </a:p>
          <a:p>
            <a:pPr algn="just"/>
            <a:r>
              <a:rPr lang="pl-PL" b="1" dirty="0">
                <a:effectLst>
                  <a:outerShdw blurRad="38100" dist="38100" dir="2700000" algn="tl">
                    <a:srgbClr val="000000">
                      <a:alpha val="43137"/>
                    </a:srgbClr>
                  </a:outerShdw>
                </a:effectLst>
              </a:rPr>
              <a:t>W celu wskazania kierunków służących podniesieniu poziomu BRD zaproponowano zalecania dla każdego analizowanego przejścia dla pieszych. Najczęściej występującym zaleceniem spośród wszystkich przyjętych jest poprawa widoczności poprzez fizyczne wykluczenie możliwości parkowania oraz skrócenie długości przejścia dla pieszych. </a:t>
            </a:r>
          </a:p>
          <a:p>
            <a:pPr algn="just"/>
            <a:endParaRPr lang="pl-PL" b="1" dirty="0">
              <a:effectLst>
                <a:outerShdw blurRad="38100" dist="38100" dir="2700000" algn="tl">
                  <a:srgbClr val="000000">
                    <a:alpha val="43137"/>
                  </a:srgbClr>
                </a:outerShdw>
              </a:effectLst>
            </a:endParaRPr>
          </a:p>
          <a:p>
            <a:pPr algn="just"/>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774978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3277" y="0"/>
            <a:ext cx="7406640" cy="1356360"/>
          </a:xfrm>
          <a:noFill/>
        </p:spPr>
        <p:txBody>
          <a:bodyPr>
            <a:normAutofit/>
          </a:bodyPr>
          <a:lstStyle/>
          <a:p>
            <a:r>
              <a:rPr lang="pl-PL" sz="2800" b="1" dirty="0">
                <a:effectLst>
                  <a:outerShdw blurRad="38100" dist="38100" dir="2700000" algn="tl">
                    <a:srgbClr val="000000">
                      <a:alpha val="43137"/>
                    </a:srgbClr>
                  </a:outerShdw>
                </a:effectLst>
              </a:rPr>
              <a:t>Wnioski</a:t>
            </a:r>
          </a:p>
        </p:txBody>
      </p:sp>
      <p:sp>
        <p:nvSpPr>
          <p:cNvPr id="3" name="Symbol zastępczy zawartości 2"/>
          <p:cNvSpPr>
            <a:spLocks noGrp="1"/>
          </p:cNvSpPr>
          <p:nvPr>
            <p:ph idx="1"/>
          </p:nvPr>
        </p:nvSpPr>
        <p:spPr>
          <a:xfrm>
            <a:off x="855264" y="1107830"/>
            <a:ext cx="7574633" cy="5375031"/>
          </a:xfrm>
        </p:spPr>
        <p:txBody>
          <a:bodyPr>
            <a:normAutofit fontScale="92500" lnSpcReduction="10000"/>
          </a:bodyPr>
          <a:lstStyle/>
          <a:p>
            <a:pPr lvl="0" algn="just"/>
            <a:r>
              <a:rPr lang="pl-PL" b="1" dirty="0">
                <a:effectLst>
                  <a:outerShdw blurRad="38100" dist="38100" dir="2700000" algn="tl">
                    <a:srgbClr val="000000">
                      <a:alpha val="43137"/>
                    </a:srgbClr>
                  </a:outerShdw>
                </a:effectLst>
              </a:rPr>
              <a:t>Na podstawie wizji w terenie oraz analizy pozostałych danych Audytorzy wystawili oceny odpowiadające poziomowi zagrożeń bezpieczeństwa niechronionych użytkowników ruchu drogowego. </a:t>
            </a:r>
          </a:p>
          <a:p>
            <a:pPr lvl="2" algn="just"/>
            <a:r>
              <a:rPr lang="pl-PL" sz="2100" b="1" dirty="0">
                <a:effectLst>
                  <a:outerShdw blurRad="38100" dist="38100" dir="2700000" algn="tl">
                    <a:srgbClr val="000000">
                      <a:alpha val="43137"/>
                    </a:srgbClr>
                  </a:outerShdw>
                </a:effectLst>
              </a:rPr>
              <a:t>Ocena 0 – 3 wystąpienia,</a:t>
            </a:r>
          </a:p>
          <a:p>
            <a:pPr lvl="2" algn="just"/>
            <a:r>
              <a:rPr lang="pl-PL" sz="2100" b="1" dirty="0">
                <a:effectLst>
                  <a:outerShdw blurRad="38100" dist="38100" dir="2700000" algn="tl">
                    <a:srgbClr val="000000">
                      <a:alpha val="43137"/>
                    </a:srgbClr>
                  </a:outerShdw>
                </a:effectLst>
              </a:rPr>
              <a:t>Ocena 1 – 3 wystąpienia,</a:t>
            </a:r>
          </a:p>
          <a:p>
            <a:pPr lvl="2" algn="just"/>
            <a:r>
              <a:rPr lang="pl-PL" sz="2100" b="1" dirty="0">
                <a:effectLst>
                  <a:outerShdw blurRad="38100" dist="38100" dir="2700000" algn="tl">
                    <a:srgbClr val="000000">
                      <a:alpha val="43137"/>
                    </a:srgbClr>
                  </a:outerShdw>
                </a:effectLst>
              </a:rPr>
              <a:t>Ocena 2 – 59 wystąpień,</a:t>
            </a:r>
          </a:p>
          <a:p>
            <a:pPr lvl="2" algn="just"/>
            <a:r>
              <a:rPr lang="pl-PL" sz="2100" b="1" dirty="0">
                <a:effectLst>
                  <a:outerShdw blurRad="38100" dist="38100" dir="2700000" algn="tl">
                    <a:srgbClr val="000000">
                      <a:alpha val="43137"/>
                    </a:srgbClr>
                  </a:outerShdw>
                </a:effectLst>
              </a:rPr>
              <a:t>Ocena 3 – 80 wystąpień,</a:t>
            </a:r>
          </a:p>
          <a:p>
            <a:pPr lvl="2" algn="just"/>
            <a:r>
              <a:rPr lang="pl-PL" sz="2100" b="1" dirty="0">
                <a:effectLst>
                  <a:outerShdw blurRad="38100" dist="38100" dir="2700000" algn="tl">
                    <a:srgbClr val="000000">
                      <a:alpha val="43137"/>
                    </a:srgbClr>
                  </a:outerShdw>
                </a:effectLst>
              </a:rPr>
              <a:t>Ocena 4 – 54 wystąpień,</a:t>
            </a:r>
          </a:p>
          <a:p>
            <a:pPr lvl="2" algn="just"/>
            <a:r>
              <a:rPr lang="pl-PL" sz="2100" b="1" dirty="0">
                <a:effectLst>
                  <a:outerShdw blurRad="38100" dist="38100" dir="2700000" algn="tl">
                    <a:srgbClr val="000000">
                      <a:alpha val="43137"/>
                    </a:srgbClr>
                  </a:outerShdw>
                </a:effectLst>
              </a:rPr>
              <a:t>Ocena 5 – 8 wystąpień.</a:t>
            </a:r>
            <a:endParaRPr lang="pl-PL" sz="2100" dirty="0"/>
          </a:p>
          <a:p>
            <a:pPr lvl="0" algn="just"/>
            <a:endParaRPr lang="pl-PL" b="1" dirty="0">
              <a:effectLst>
                <a:outerShdw blurRad="38100" dist="38100" dir="2700000" algn="tl">
                  <a:srgbClr val="000000">
                    <a:alpha val="43137"/>
                  </a:srgbClr>
                </a:outerShdw>
              </a:effectLst>
            </a:endParaRPr>
          </a:p>
          <a:p>
            <a:pPr lvl="0" algn="just"/>
            <a:r>
              <a:rPr lang="pl-PL" b="1" dirty="0">
                <a:effectLst>
                  <a:outerShdw blurRad="38100" dist="38100" dir="2700000" algn="tl">
                    <a:srgbClr val="000000">
                      <a:alpha val="43137"/>
                    </a:srgbClr>
                  </a:outerShdw>
                </a:effectLst>
              </a:rPr>
              <a:t>Spośród analizowanych 209 przejść dla pieszych wskazano te, które charakteryzowały się najniższym poziomem bezpieczeństwa niechronionych użytkowników ruchu. Wskazano 26 przejść dla pieszych. W grupie tych przejść zawarte są te, które otrzymały ocenę </a:t>
            </a:r>
            <a:r>
              <a:rPr lang="pl-PL"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0</a:t>
            </a:r>
            <a:r>
              <a:rPr lang="pl-PL" b="1" dirty="0">
                <a:effectLst>
                  <a:outerShdw blurRad="38100" dist="38100" dir="2700000" algn="tl">
                    <a:srgbClr val="000000">
                      <a:alpha val="43137"/>
                    </a:srgbClr>
                  </a:outerShdw>
                </a:effectLst>
              </a:rPr>
              <a:t> , 1 oraz 20 przejść ocenionych na ocenę 2.</a:t>
            </a:r>
          </a:p>
          <a:p>
            <a:pPr lvl="0" algn="just"/>
            <a:endParaRPr lang="pl-PL" b="1" dirty="0">
              <a:effectLst>
                <a:outerShdw blurRad="38100" dist="38100" dir="2700000" algn="tl">
                  <a:srgbClr val="000000">
                    <a:alpha val="43137"/>
                  </a:srgbClr>
                </a:outerShdw>
              </a:effectLst>
            </a:endParaRPr>
          </a:p>
          <a:p>
            <a:pPr lvl="0" algn="just"/>
            <a:r>
              <a:rPr lang="pl-PL" b="1" dirty="0">
                <a:effectLst>
                  <a:outerShdw blurRad="38100" dist="38100" dir="2700000" algn="tl">
                    <a:srgbClr val="000000">
                      <a:alpha val="43137"/>
                    </a:srgbClr>
                  </a:outerShdw>
                </a:effectLst>
              </a:rPr>
              <a:t>Dla wskazanych przejść zleca się podjęcie pilnych działań zmniejszających zagrożenia dla niechronionych użytkowników ruchu. </a:t>
            </a:r>
          </a:p>
          <a:p>
            <a:pPr lvl="0" algn="just"/>
            <a:endParaRPr lang="pl-PL" b="1" dirty="0">
              <a:effectLst>
                <a:outerShdw blurRad="38100" dist="38100" dir="2700000" algn="tl">
                  <a:srgbClr val="000000">
                    <a:alpha val="43137"/>
                  </a:srgbClr>
                </a:outerShdw>
              </a:effectLst>
            </a:endParaRPr>
          </a:p>
          <a:p>
            <a:pPr algn="just"/>
            <a:endParaRPr lang="pl-PL"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18547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0"/>
            <a:ext cx="7406640" cy="1356360"/>
          </a:xfrm>
        </p:spPr>
        <p:txBody>
          <a:bodyPr>
            <a:normAutofit/>
          </a:bodyPr>
          <a:lstStyle/>
          <a:p>
            <a:r>
              <a:rPr lang="pl-PL" sz="2800" b="1" dirty="0">
                <a:effectLst>
                  <a:outerShdw blurRad="38100" dist="38100" dir="2700000" algn="tl">
                    <a:srgbClr val="000000">
                      <a:alpha val="43137"/>
                    </a:srgbClr>
                  </a:outerShdw>
                </a:effectLst>
              </a:rPr>
              <a:t>Karta raportu BRD – arkusz 3, 4</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6324" y="1018309"/>
            <a:ext cx="3834246" cy="5465618"/>
          </a:xfrm>
          <a:prstGeom prst="rect">
            <a:avLst/>
          </a:prstGeom>
        </p:spPr>
      </p:pic>
      <p:pic>
        <p:nvPicPr>
          <p:cNvPr id="4" name="Obraz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74623" y="1018309"/>
            <a:ext cx="3834247" cy="5392883"/>
          </a:xfrm>
          <a:prstGeom prst="rect">
            <a:avLst/>
          </a:prstGeom>
        </p:spPr>
      </p:pic>
    </p:spTree>
    <p:extLst>
      <p:ext uri="{BB962C8B-B14F-4D97-AF65-F5344CB8AC3E}">
        <p14:creationId xmlns:p14="http://schemas.microsoft.com/office/powerpoint/2010/main" val="336913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0"/>
            <a:ext cx="7406640" cy="1356360"/>
          </a:xfrm>
        </p:spPr>
        <p:txBody>
          <a:bodyPr>
            <a:normAutofit/>
          </a:bodyPr>
          <a:lstStyle/>
          <a:p>
            <a:r>
              <a:rPr lang="pl-PL" sz="2800" b="1" dirty="0">
                <a:effectLst>
                  <a:outerShdw blurRad="38100" dist="38100" dir="2700000" algn="tl">
                    <a:srgbClr val="000000">
                      <a:alpha val="43137"/>
                    </a:srgbClr>
                  </a:outerShdw>
                </a:effectLst>
              </a:rPr>
              <a:t>Karta raportu BRD – arkusz 5, 6</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5932" y="1065066"/>
            <a:ext cx="3844638" cy="5278583"/>
          </a:xfrm>
          <a:prstGeom prst="rect">
            <a:avLst/>
          </a:prstGeom>
        </p:spPr>
      </p:pic>
      <p:pic>
        <p:nvPicPr>
          <p:cNvPr id="4" name="Obraz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01888" y="1065066"/>
            <a:ext cx="3823855" cy="5392883"/>
          </a:xfrm>
          <a:prstGeom prst="rect">
            <a:avLst/>
          </a:prstGeom>
        </p:spPr>
      </p:pic>
    </p:spTree>
    <p:extLst>
      <p:ext uri="{BB962C8B-B14F-4D97-AF65-F5344CB8AC3E}">
        <p14:creationId xmlns:p14="http://schemas.microsoft.com/office/powerpoint/2010/main" val="1132518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106041"/>
            <a:ext cx="7406640" cy="1356360"/>
          </a:xfrm>
        </p:spPr>
        <p:txBody>
          <a:bodyPr>
            <a:normAutofit/>
          </a:bodyPr>
          <a:lstStyle/>
          <a:p>
            <a:r>
              <a:rPr lang="pl-PL" sz="2800" b="1" dirty="0">
                <a:effectLst>
                  <a:outerShdw blurRad="38100" dist="38100" dir="2700000" algn="tl">
                    <a:srgbClr val="000000">
                      <a:alpha val="43137"/>
                    </a:srgbClr>
                  </a:outerShdw>
                </a:effectLst>
              </a:rPr>
              <a:t>Karta raportu BRD – arkusz 7, 8</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6715" y="1319646"/>
            <a:ext cx="3823855" cy="5268192"/>
          </a:xfrm>
          <a:prstGeom prst="rect">
            <a:avLst/>
          </a:prstGeom>
        </p:spPr>
      </p:pic>
      <p:pic>
        <p:nvPicPr>
          <p:cNvPr id="4" name="Obraz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81105" y="1319646"/>
            <a:ext cx="3813464" cy="4104410"/>
          </a:xfrm>
          <a:prstGeom prst="rect">
            <a:avLst/>
          </a:prstGeom>
        </p:spPr>
      </p:pic>
    </p:spTree>
    <p:extLst>
      <p:ext uri="{BB962C8B-B14F-4D97-AF65-F5344CB8AC3E}">
        <p14:creationId xmlns:p14="http://schemas.microsoft.com/office/powerpoint/2010/main" val="2438888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293077"/>
            <a:ext cx="7406640" cy="1356360"/>
          </a:xfrm>
        </p:spPr>
        <p:txBody>
          <a:bodyPr>
            <a:normAutofit/>
          </a:bodyPr>
          <a:lstStyle/>
          <a:p>
            <a:r>
              <a:rPr lang="pl-PL" sz="2800" b="1" dirty="0">
                <a:effectLst>
                  <a:outerShdw blurRad="38100" dist="38100" dir="2700000" algn="tl">
                    <a:srgbClr val="000000">
                      <a:alpha val="43137"/>
                    </a:srgbClr>
                  </a:outerShdw>
                </a:effectLst>
              </a:rPr>
              <a:t>Karta raportu BRD – arkusz 9</a:t>
            </a:r>
            <a:endParaRPr lang="pl-PL" sz="2800" b="1" dirty="0">
              <a:effectLst>
                <a:outerShdw blurRad="38100" dist="38100" dir="2700000" algn="tl">
                  <a:srgbClr val="000000">
                    <a:alpha val="43137"/>
                  </a:srgbClr>
                </a:outerShdw>
              </a:effectLst>
              <a:highlight>
                <a:srgbClr val="FFFF00"/>
              </a:highlight>
            </a:endParaRPr>
          </a:p>
        </p:txBody>
      </p:sp>
      <p:pic>
        <p:nvPicPr>
          <p:cNvPr id="4" name="Obraz 3"/>
          <p:cNvPicPr>
            <a:picLocks noChangeAspect="1"/>
          </p:cNvPicPr>
          <p:nvPr/>
        </p:nvPicPr>
        <p:blipFill rotWithShape="1">
          <a:blip r:embed="rId2">
            <a:extLst>
              <a:ext uri="{28A0092B-C50C-407E-A947-70E740481C1C}">
                <a14:useLocalDpi xmlns:a14="http://schemas.microsoft.com/office/drawing/2010/main" val="0"/>
              </a:ext>
            </a:extLst>
          </a:blip>
          <a:srcRect l="9931" t="10334" r="8467" b="18376"/>
          <a:stretch/>
        </p:blipFill>
        <p:spPr>
          <a:xfrm>
            <a:off x="501351" y="1426027"/>
            <a:ext cx="4059219" cy="5018316"/>
          </a:xfrm>
          <a:prstGeom prst="rect">
            <a:avLst/>
          </a:prstGeom>
        </p:spPr>
      </p:pic>
      <p:pic>
        <p:nvPicPr>
          <p:cNvPr id="5" name="Obraz 4"/>
          <p:cNvPicPr>
            <a:picLocks noChangeAspect="1"/>
          </p:cNvPicPr>
          <p:nvPr/>
        </p:nvPicPr>
        <p:blipFill rotWithShape="1">
          <a:blip r:embed="rId3">
            <a:extLst>
              <a:ext uri="{28A0092B-C50C-407E-A947-70E740481C1C}">
                <a14:useLocalDpi xmlns:a14="http://schemas.microsoft.com/office/drawing/2010/main" val="0"/>
              </a:ext>
            </a:extLst>
          </a:blip>
          <a:srcRect l="11043" t="8007" r="9403" b="24839"/>
          <a:stretch/>
        </p:blipFill>
        <p:spPr>
          <a:xfrm>
            <a:off x="4560570" y="1426027"/>
            <a:ext cx="4201083" cy="5018316"/>
          </a:xfrm>
          <a:prstGeom prst="rect">
            <a:avLst/>
          </a:prstGeom>
        </p:spPr>
      </p:pic>
    </p:spTree>
    <p:extLst>
      <p:ext uri="{BB962C8B-B14F-4D97-AF65-F5344CB8AC3E}">
        <p14:creationId xmlns:p14="http://schemas.microsoft.com/office/powerpoint/2010/main" val="2677937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857250" y="93784"/>
            <a:ext cx="7406640" cy="1356360"/>
          </a:xfrm>
        </p:spPr>
        <p:txBody>
          <a:bodyPr>
            <a:normAutofit/>
          </a:bodyPr>
          <a:lstStyle/>
          <a:p>
            <a:r>
              <a:rPr lang="pl-PL" sz="2600" b="1" dirty="0">
                <a:effectLst>
                  <a:outerShdw blurRad="38100" dist="38100" dir="2700000" algn="tl">
                    <a:srgbClr val="000000">
                      <a:alpha val="43137"/>
                    </a:srgbClr>
                  </a:outerShdw>
                </a:effectLst>
              </a:rPr>
              <a:t>Ranking przejść – zagrożenia i zalecenia - baza</a:t>
            </a:r>
          </a:p>
        </p:txBody>
      </p:sp>
      <p:pic>
        <p:nvPicPr>
          <p:cNvPr id="3" name="Obraz 2"/>
          <p:cNvPicPr>
            <a:picLocks noChangeAspect="1"/>
          </p:cNvPicPr>
          <p:nvPr/>
        </p:nvPicPr>
        <p:blipFill rotWithShape="1">
          <a:blip r:embed="rId2" cstate="screen">
            <a:extLst>
              <a:ext uri="{28A0092B-C50C-407E-A947-70E740481C1C}">
                <a14:useLocalDpi xmlns:a14="http://schemas.microsoft.com/office/drawing/2010/main"/>
              </a:ext>
            </a:extLst>
          </a:blip>
          <a:srcRect r="-38" b="281"/>
          <a:stretch/>
        </p:blipFill>
        <p:spPr>
          <a:xfrm>
            <a:off x="304489" y="1170599"/>
            <a:ext cx="8515315" cy="5088885"/>
          </a:xfrm>
          <a:prstGeom prst="rect">
            <a:avLst/>
          </a:prstGeom>
        </p:spPr>
      </p:pic>
    </p:spTree>
    <p:extLst>
      <p:ext uri="{BB962C8B-B14F-4D97-AF65-F5344CB8AC3E}">
        <p14:creationId xmlns:p14="http://schemas.microsoft.com/office/powerpoint/2010/main" val="3166725767"/>
      </p:ext>
    </p:extLst>
  </p:cSld>
  <p:clrMapOvr>
    <a:masterClrMapping/>
  </p:clrMapOvr>
</p:sld>
</file>

<file path=ppt/theme/theme1.xml><?xml version="1.0" encoding="utf-8"?>
<a:theme xmlns:a="http://schemas.openxmlformats.org/drawingml/2006/main" name="Podstawa">
  <a:themeElements>
    <a:clrScheme name="Podstawa">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Podstawa">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Podstawa">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ACC63D00-1EE0-4159-BF5A-6FF02000B710}"/>
    </a:ext>
  </a:extLst>
</a:theme>
</file>

<file path=docProps/app.xml><?xml version="1.0" encoding="utf-8"?>
<Properties xmlns="http://schemas.openxmlformats.org/officeDocument/2006/extended-properties" xmlns:vt="http://schemas.openxmlformats.org/officeDocument/2006/docPropsVTypes">
  <Template>TM03457444[[fn=Podstawa]]</Template>
  <TotalTime>1303</TotalTime>
  <Words>1546</Words>
  <Application>Microsoft Office PowerPoint</Application>
  <PresentationFormat>Pokaz na ekranie (4:3)</PresentationFormat>
  <Paragraphs>403</Paragraphs>
  <Slides>49</Slides>
  <Notes>0</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49</vt:i4>
      </vt:variant>
    </vt:vector>
  </HeadingPairs>
  <TitlesOfParts>
    <vt:vector size="53" baseType="lpstr">
      <vt:lpstr>Arial</vt:lpstr>
      <vt:lpstr>Calibri</vt:lpstr>
      <vt:lpstr>Corbel</vt:lpstr>
      <vt:lpstr>Podstawa</vt:lpstr>
      <vt:lpstr>Raport oceny BRD przejść dla pieszych w dzielnicy  OCHOTA</vt:lpstr>
      <vt:lpstr>Przedmiot zamówienia</vt:lpstr>
      <vt:lpstr>Zakres pracy</vt:lpstr>
      <vt:lpstr>Karta raportu BRD – arkusz 1, 2</vt:lpstr>
      <vt:lpstr>Karta raportu BRD – arkusz 3, 4</vt:lpstr>
      <vt:lpstr>Karta raportu BRD – arkusz 5, 6</vt:lpstr>
      <vt:lpstr>Karta raportu BRD – arkusz 7, 8</vt:lpstr>
      <vt:lpstr>Karta raportu BRD – arkusz 9</vt:lpstr>
      <vt:lpstr>Ranking przejść – zagrożenia i zalecenia - baza</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Zagrożenia</vt:lpstr>
      <vt:lpstr>Zalecenia</vt:lpstr>
      <vt:lpstr>Ranking przejść – subiektywna ocena Audytorów Śródmieście</vt:lpstr>
      <vt:lpstr>Przejścia dla pieszych do realizacji usprawnień w pierwszej kolejności</vt:lpstr>
      <vt:lpstr>Najniższa ocena – „0”</vt:lpstr>
      <vt:lpstr>Najniższa ocena – „0”</vt:lpstr>
      <vt:lpstr>Najniższa ocena – „0”</vt:lpstr>
      <vt:lpstr>Najniższa ocena – „1”</vt:lpstr>
      <vt:lpstr>Najniższa ocena – „1”</vt:lpstr>
      <vt:lpstr>Najniższa ocena – „1”</vt:lpstr>
      <vt:lpstr>Najniższa ocena – „2”</vt:lpstr>
      <vt:lpstr>Prezentacja programu PowerPoint</vt:lpstr>
      <vt:lpstr>Najniższa ocena – „2” - Dickensa</vt:lpstr>
      <vt:lpstr>Najniższa ocena – „2” - Dickensa</vt:lpstr>
      <vt:lpstr>Najniższa ocena – „2” - Dickensa</vt:lpstr>
      <vt:lpstr>Najniższa ocena – „2” - Dickensa</vt:lpstr>
      <vt:lpstr>Najniższa ocena – „2” - Dickensa</vt:lpstr>
      <vt:lpstr>Najniższa ocena – „2” - Korotyńskiego</vt:lpstr>
      <vt:lpstr>Najniższa ocena – „2” - Mołdawska</vt:lpstr>
      <vt:lpstr>Najniższa ocena – „2” - Mołdawska</vt:lpstr>
      <vt:lpstr>Najniższa ocena – „2” - Bohdanowicza</vt:lpstr>
      <vt:lpstr>Najniższa ocena – „2” - Opaczewska</vt:lpstr>
      <vt:lpstr>Najniższa ocena – „2” - Opaczewska</vt:lpstr>
      <vt:lpstr>Najniższa ocena – „2” - Opaczewska</vt:lpstr>
      <vt:lpstr>Najniższa ocena – „2” – Opaczewska</vt:lpstr>
      <vt:lpstr>Najniższa ocena – „2” - Pawińskiego </vt:lpstr>
      <vt:lpstr>Najniższa ocena – „2” - Pawińskiego</vt:lpstr>
      <vt:lpstr>Prezentacja programu PowerPoint</vt:lpstr>
      <vt:lpstr>Prezentacja programu PowerPoint</vt:lpstr>
      <vt:lpstr>Prezentacja programu PowerPoint</vt:lpstr>
      <vt:lpstr>Prezentacja programu PowerPoint</vt:lpstr>
      <vt:lpstr>Prezentacja programu PowerPoint</vt:lpstr>
      <vt:lpstr>Wnioski</vt:lpstr>
      <vt:lpstr>Wnioski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Tomasz Mackun</dc:creator>
  <cp:lastModifiedBy>Tomasz Mackun</cp:lastModifiedBy>
  <cp:revision>84</cp:revision>
  <dcterms:created xsi:type="dcterms:W3CDTF">2016-07-25T07:54:41Z</dcterms:created>
  <dcterms:modified xsi:type="dcterms:W3CDTF">2016-11-07T16:15:18Z</dcterms:modified>
</cp:coreProperties>
</file>