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65" r:id="rId5"/>
    <p:sldId id="266" r:id="rId6"/>
    <p:sldId id="267" r:id="rId7"/>
    <p:sldId id="268" r:id="rId8"/>
    <p:sldId id="270" r:id="rId9"/>
    <p:sldId id="299" r:id="rId10"/>
    <p:sldId id="301" r:id="rId11"/>
    <p:sldId id="302" r:id="rId12"/>
    <p:sldId id="304" r:id="rId13"/>
    <p:sldId id="305" r:id="rId14"/>
    <p:sldId id="300" r:id="rId15"/>
    <p:sldId id="272" r:id="rId16"/>
    <p:sldId id="273" r:id="rId17"/>
    <p:sldId id="269" r:id="rId18"/>
    <p:sldId id="288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1" r:id="rId32"/>
    <p:sldId id="294" r:id="rId33"/>
    <p:sldId id="289" r:id="rId34"/>
    <p:sldId id="295" r:id="rId35"/>
    <p:sldId id="298" r:id="rId36"/>
    <p:sldId id="290" r:id="rId37"/>
    <p:sldId id="296" r:id="rId38"/>
    <p:sldId id="297" r:id="rId39"/>
    <p:sldId id="286" r:id="rId40"/>
    <p:sldId id="287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67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ysk%20google\305_A_Waw_piesi_16\13_Rankingi\Audyty%20rekomendacje%20-%20Etap%20I%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&#322;yta\Ocena%20BRD\Audyty%20rekomendacje%20-%20Etap%20I_v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&#322;yta\Ocena%20BRD\Audyty%20rekomendacje%20-%20Etap%20I_v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'Wykres zagrożenia rekomendacje'!$C$3:$AF$3</c:f>
              <c:strCache>
                <c:ptCount val="30"/>
                <c:pt idx="0">
                  <c:v>Brak lub niewystarczające urządzenia dla niepełnosprawnych - rampa</c:v>
                </c:pt>
                <c:pt idx="1">
                  <c:v>Brak lub niewystarczające urządzenia dla niepełnosprawnych - niewidomi</c:v>
                </c:pt>
                <c:pt idx="2">
                  <c:v>Widoczność - parkowanie</c:v>
                </c:pt>
                <c:pt idx="3">
                  <c:v>Widoczność - parkowanie poza bezpośrednim sąsiedztwem przejścia</c:v>
                </c:pt>
                <c:pt idx="4">
                  <c:v>Widoczność - wygrodzenia/słupy</c:v>
                </c:pt>
                <c:pt idx="5">
                  <c:v>Widoczność - przystanki TZ</c:v>
                </c:pt>
                <c:pt idx="6">
                  <c:v>Widoczność - zieleń</c:v>
                </c:pt>
                <c:pt idx="7">
                  <c:v>Widoczność - inne, przeszkody duże, budynki</c:v>
                </c:pt>
                <c:pt idx="8">
                  <c:v>Zjazdy w sąsiedztwie przejść</c:v>
                </c:pt>
                <c:pt idx="9">
                  <c:v>Parkowanie na przejściu dla pieszych</c:v>
                </c:pt>
                <c:pt idx="10">
                  <c:v>Oznakowanie pionowe - brak, niepełne, w złym stanie</c:v>
                </c:pt>
                <c:pt idx="11">
                  <c:v>Oznakowanie pionowe - przysłonięte</c:v>
                </c:pt>
                <c:pt idx="12">
                  <c:v>Oznakowanie poziome - brak, niepełne</c:v>
                </c:pt>
                <c:pt idx="13">
                  <c:v>Niechroniony pieszy na krawędzi przejścia</c:v>
                </c:pt>
                <c:pt idx="14">
                  <c:v>Zbyt mała szerokość azylu</c:v>
                </c:pt>
                <c:pt idx="15">
                  <c:v>Zbyt długie przejście dla pieszych</c:v>
                </c:pt>
                <c:pt idx="16">
                  <c:v>Przejście przez min 3 pasy w jednym kierunku</c:v>
                </c:pt>
                <c:pt idx="17">
                  <c:v>Zbyt szerokie pasy ruchu</c:v>
                </c:pt>
                <c:pt idx="18">
                  <c:v>Zagrożenia wynikające z geometrii wlotów jezdni kołowych</c:v>
                </c:pt>
                <c:pt idx="19">
                  <c:v>Powierzchnia malowana, która nie zabezpiecza pieszych</c:v>
                </c:pt>
                <c:pt idx="20">
                  <c:v>Bardzo wysoka/wysoka prędkość pojazdów</c:v>
                </c:pt>
                <c:pt idx="21">
                  <c:v>Wpusty w obszarze przejścia dla pieszych, najniższy punkt zlewni</c:v>
                </c:pt>
                <c:pt idx="22">
                  <c:v>Zły stan techniczny nawierzchni jezdni</c:v>
                </c:pt>
                <c:pt idx="23">
                  <c:v>Brak odpowiedniej powierzchni akumulacji dla pojazdów skręcających </c:v>
                </c:pt>
                <c:pt idx="24">
                  <c:v>Brak ciągłości trasy pieszych przed / za przejściem</c:v>
                </c:pt>
                <c:pt idx="25">
                  <c:v>Brak konsekwencji rozwiązań w stosunku do przejść sąsiednich</c:v>
                </c:pt>
                <c:pt idx="26">
                  <c:v>Przejście "niepotrzebne" - dublujące sąsiednie</c:v>
                </c:pt>
                <c:pt idx="27">
                  <c:v>Przejście wrażliwe na zastawianie i ograniczenia widoczności (niestwierdzone w czasie inspekcji)</c:v>
                </c:pt>
                <c:pt idx="28">
                  <c:v>Inne nietypowe opisane w tekście </c:v>
                </c:pt>
                <c:pt idx="29">
                  <c:v>BRAK UWAG</c:v>
                </c:pt>
              </c:strCache>
            </c:strRef>
          </c:cat>
          <c:val>
            <c:numRef>
              <c:f>'Wykres zagrożenia rekomendacje'!$C$4:$AF$4</c:f>
              <c:numCache>
                <c:formatCode>General</c:formatCode>
                <c:ptCount val="30"/>
                <c:pt idx="0">
                  <c:v>14</c:v>
                </c:pt>
                <c:pt idx="1">
                  <c:v>76</c:v>
                </c:pt>
                <c:pt idx="2">
                  <c:v>121</c:v>
                </c:pt>
                <c:pt idx="3">
                  <c:v>26</c:v>
                </c:pt>
                <c:pt idx="4">
                  <c:v>14</c:v>
                </c:pt>
                <c:pt idx="5">
                  <c:v>21</c:v>
                </c:pt>
                <c:pt idx="6">
                  <c:v>16</c:v>
                </c:pt>
                <c:pt idx="7">
                  <c:v>21</c:v>
                </c:pt>
                <c:pt idx="8">
                  <c:v>8</c:v>
                </c:pt>
                <c:pt idx="9">
                  <c:v>7</c:v>
                </c:pt>
                <c:pt idx="10">
                  <c:v>35</c:v>
                </c:pt>
                <c:pt idx="11">
                  <c:v>4</c:v>
                </c:pt>
                <c:pt idx="12">
                  <c:v>77</c:v>
                </c:pt>
                <c:pt idx="13">
                  <c:v>50</c:v>
                </c:pt>
                <c:pt idx="14">
                  <c:v>12</c:v>
                </c:pt>
                <c:pt idx="15">
                  <c:v>99</c:v>
                </c:pt>
                <c:pt idx="16">
                  <c:v>20</c:v>
                </c:pt>
                <c:pt idx="17">
                  <c:v>26</c:v>
                </c:pt>
                <c:pt idx="18">
                  <c:v>78</c:v>
                </c:pt>
                <c:pt idx="19">
                  <c:v>38</c:v>
                </c:pt>
                <c:pt idx="20">
                  <c:v>63</c:v>
                </c:pt>
                <c:pt idx="21">
                  <c:v>52</c:v>
                </c:pt>
                <c:pt idx="22">
                  <c:v>20</c:v>
                </c:pt>
                <c:pt idx="23">
                  <c:v>29</c:v>
                </c:pt>
                <c:pt idx="24">
                  <c:v>5</c:v>
                </c:pt>
                <c:pt idx="25">
                  <c:v>6</c:v>
                </c:pt>
                <c:pt idx="26">
                  <c:v>1</c:v>
                </c:pt>
                <c:pt idx="27">
                  <c:v>51</c:v>
                </c:pt>
                <c:pt idx="28">
                  <c:v>29</c:v>
                </c:pt>
                <c:pt idx="29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06-4675-8467-4A7516066AD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13914304"/>
        <c:axId val="1078237144"/>
      </c:barChart>
      <c:catAx>
        <c:axId val="41391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078237144"/>
        <c:crosses val="autoZero"/>
        <c:auto val="1"/>
        <c:lblAlgn val="ctr"/>
        <c:lblOffset val="100"/>
        <c:noMultiLvlLbl val="0"/>
      </c:catAx>
      <c:valAx>
        <c:axId val="1078237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100" baseline="0" dirty="0"/>
                  <a:t>Liczba wystąpień</a:t>
                </a:r>
              </a:p>
            </c:rich>
          </c:tx>
          <c:layout>
            <c:manualLayout>
              <c:xMode val="edge"/>
              <c:yMode val="edge"/>
              <c:x val="0.1713389992605146"/>
              <c:y val="0.228106931713377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1391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'Wykres zagrożenia rekomendacje'!$AH$3:$BJ$3</c:f>
              <c:strCache>
                <c:ptCount val="29"/>
                <c:pt idx="0">
                  <c:v>Realizacja lub uzupełnienie urządzeń dla osób niepełnosprawnych - rampa</c:v>
                </c:pt>
                <c:pt idx="1">
                  <c:v>Realizacja urządzeń dla niepełnosprawnych - niewidomi</c:v>
                </c:pt>
                <c:pt idx="2">
                  <c:v>Widoczność - wzmożony nadzór parkowania</c:v>
                </c:pt>
                <c:pt idx="3">
                  <c:v>Widoczność - fizyczne wykluczenie możliwości parkowania</c:v>
                </c:pt>
                <c:pt idx="4">
                  <c:v>Widoczność - korekta wygrodzeń/słupów</c:v>
                </c:pt>
                <c:pt idx="5">
                  <c:v>Widoczność - zmiana lokalizacji przystanków TZ</c:v>
                </c:pt>
                <c:pt idx="6">
                  <c:v>Widoczność - usunięcie zieleni</c:v>
                </c:pt>
                <c:pt idx="7">
                  <c:v>Widoczność - zmiana przebiegu drogi / usunięcie przeszkód stałych zasłaniających</c:v>
                </c:pt>
                <c:pt idx="8">
                  <c:v>Realizacja, uzupełnie, wymiana oznakowania pionowego</c:v>
                </c:pt>
                <c:pt idx="9">
                  <c:v>Poprawa widoczności oznakowania pionowego</c:v>
                </c:pt>
                <c:pt idx="10">
                  <c:v>Realizacja, uzupełnie, odtworzenie oznakowania poziomego</c:v>
                </c:pt>
                <c:pt idx="11">
                  <c:v>Wyniesienie chodnika na krawędzi jezdni</c:v>
                </c:pt>
                <c:pt idx="12">
                  <c:v>Dostosowanie wyspy azylu do potrzeb</c:v>
                </c:pt>
                <c:pt idx="13">
                  <c:v>Skrócenie długości przejścia dla pieszych</c:v>
                </c:pt>
                <c:pt idx="14">
                  <c:v>Uspokojenie ruchu kołowiego w obszarze przejścia (azyl, progi wyspowe, etc.)</c:v>
                </c:pt>
                <c:pt idx="15">
                  <c:v>Korekta geometrii/przesunięcie wjazdów</c:v>
                </c:pt>
                <c:pt idx="16">
                  <c:v>Zastąpienie powierzchni malowanej powierzchnią wyniesoną w krawężniku</c:v>
                </c:pt>
                <c:pt idx="17">
                  <c:v>Eliminacja wpustów deszczowych z obszaru przejścia</c:v>
                </c:pt>
                <c:pt idx="18">
                  <c:v>Elimanacja najniższego punktu zlewni z obszaru przejścia</c:v>
                </c:pt>
                <c:pt idx="19">
                  <c:v>Odsunięcie/przysunięcie przejścia od/do krawędzi jezdni głównej</c:v>
                </c:pt>
                <c:pt idx="20">
                  <c:v>Zmiana lokalizacji przejścia / przeniesienie na wlot przeciwny</c:v>
                </c:pt>
                <c:pt idx="21">
                  <c:v>Zapewnienie ciągłości trasy pieszej przed  i za przejściem</c:v>
                </c:pt>
                <c:pt idx="22">
                  <c:v>Poprawa stanu technicznego nawierzchni chodnika</c:v>
                </c:pt>
                <c:pt idx="23">
                  <c:v>Remont nawierzchni jezdni w obszarze przejścia</c:v>
                </c:pt>
                <c:pt idx="24">
                  <c:v>Przejście w drugim poziomie</c:v>
                </c:pt>
                <c:pt idx="25">
                  <c:v>Sygnalizacja świetlna</c:v>
                </c:pt>
                <c:pt idx="26">
                  <c:v>Likwidacja przejścia / przejście sugerowane</c:v>
                </c:pt>
                <c:pt idx="27">
                  <c:v>Inne nietypowe opisane w tekście </c:v>
                </c:pt>
                <c:pt idx="28">
                  <c:v>BRAK UWAG</c:v>
                </c:pt>
              </c:strCache>
            </c:strRef>
          </c:cat>
          <c:val>
            <c:numRef>
              <c:f>'Wykres zagrożenia rekomendacje'!$AH$4:$BJ$4</c:f>
              <c:numCache>
                <c:formatCode>General</c:formatCode>
                <c:ptCount val="29"/>
                <c:pt idx="0">
                  <c:v>14</c:v>
                </c:pt>
                <c:pt idx="1">
                  <c:v>78</c:v>
                </c:pt>
                <c:pt idx="2">
                  <c:v>67</c:v>
                </c:pt>
                <c:pt idx="3">
                  <c:v>120</c:v>
                </c:pt>
                <c:pt idx="4">
                  <c:v>12</c:v>
                </c:pt>
                <c:pt idx="5">
                  <c:v>13</c:v>
                </c:pt>
                <c:pt idx="6">
                  <c:v>14</c:v>
                </c:pt>
                <c:pt idx="7">
                  <c:v>7</c:v>
                </c:pt>
                <c:pt idx="8">
                  <c:v>41</c:v>
                </c:pt>
                <c:pt idx="9">
                  <c:v>9</c:v>
                </c:pt>
                <c:pt idx="10">
                  <c:v>83</c:v>
                </c:pt>
                <c:pt idx="11">
                  <c:v>13</c:v>
                </c:pt>
                <c:pt idx="12">
                  <c:v>22</c:v>
                </c:pt>
                <c:pt idx="13">
                  <c:v>87</c:v>
                </c:pt>
                <c:pt idx="14">
                  <c:v>79</c:v>
                </c:pt>
                <c:pt idx="15">
                  <c:v>47</c:v>
                </c:pt>
                <c:pt idx="16">
                  <c:v>42</c:v>
                </c:pt>
                <c:pt idx="17">
                  <c:v>31</c:v>
                </c:pt>
                <c:pt idx="18">
                  <c:v>16</c:v>
                </c:pt>
                <c:pt idx="19">
                  <c:v>46</c:v>
                </c:pt>
                <c:pt idx="20">
                  <c:v>7</c:v>
                </c:pt>
                <c:pt idx="21">
                  <c:v>5</c:v>
                </c:pt>
                <c:pt idx="22">
                  <c:v>5</c:v>
                </c:pt>
                <c:pt idx="23">
                  <c:v>17</c:v>
                </c:pt>
                <c:pt idx="24">
                  <c:v>15</c:v>
                </c:pt>
                <c:pt idx="25">
                  <c:v>53</c:v>
                </c:pt>
                <c:pt idx="26">
                  <c:v>3</c:v>
                </c:pt>
                <c:pt idx="27">
                  <c:v>26</c:v>
                </c:pt>
                <c:pt idx="28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53-48A7-A423-712142054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207376"/>
        <c:axId val="635199832"/>
      </c:barChart>
      <c:catAx>
        <c:axId val="63520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35199832"/>
        <c:crosses val="autoZero"/>
        <c:auto val="1"/>
        <c:lblAlgn val="ctr"/>
        <c:lblOffset val="100"/>
        <c:noMultiLvlLbl val="0"/>
      </c:catAx>
      <c:valAx>
        <c:axId val="635199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sz="1000" baseline="0" dirty="0"/>
                  <a:t>Liczba wystąpień</a:t>
                </a:r>
              </a:p>
            </c:rich>
          </c:tx>
          <c:layout>
            <c:manualLayout>
              <c:xMode val="edge"/>
              <c:yMode val="edge"/>
              <c:x val="0.10339506172839506"/>
              <c:y val="0.185454760863225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3520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OCENY</a:t>
            </a:r>
            <a:r>
              <a:rPr lang="pl-PL" baseline="0"/>
              <a:t> ZAGROŻEŃ BRD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'Wykres ranking'!$B$1</c:f>
              <c:strCache>
                <c:ptCount val="1"/>
                <c:pt idx="0">
                  <c:v>Liczba wystąpień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'Wykres ranking'!$A$2:$A$7</c:f>
              <c:numCache>
                <c:formatCode>@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cat>
          <c:val>
            <c:numRef>
              <c:f>'Wykres ranking'!$B$2:$B$7</c:f>
              <c:numCache>
                <c:formatCode>General</c:formatCode>
                <c:ptCount val="6"/>
                <c:pt idx="0">
                  <c:v>12</c:v>
                </c:pt>
                <c:pt idx="1">
                  <c:v>18</c:v>
                </c:pt>
                <c:pt idx="2">
                  <c:v>58</c:v>
                </c:pt>
                <c:pt idx="3">
                  <c:v>141</c:v>
                </c:pt>
                <c:pt idx="4">
                  <c:v>126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D4-456F-9B4C-A363F0D30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3577184"/>
        <c:axId val="533577512"/>
      </c:barChart>
      <c:catAx>
        <c:axId val="533577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OCENA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3577512"/>
        <c:crosses val="autoZero"/>
        <c:auto val="1"/>
        <c:lblAlgn val="ctr"/>
        <c:lblOffset val="100"/>
        <c:noMultiLvlLbl val="0"/>
      </c:catAx>
      <c:valAx>
        <c:axId val="533577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/>
                  <a:t>Liczba wystąpień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3357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323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249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624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979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67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1183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224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7360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064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6422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4444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7A7898E-A023-4211-BDBC-3D520B94CF76}" type="datetimeFigureOut">
              <a:rPr lang="pl-PL" smtClean="0"/>
              <a:t>2016-10-28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52A5243-8135-4C4E-92E9-D1CF4A49DA7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621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SzPct val="80000"/>
        <a:buFont typeface="Corbe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94516" y="803355"/>
            <a:ext cx="7475220" cy="2926080"/>
          </a:xfrm>
        </p:spPr>
        <p:txBody>
          <a:bodyPr>
            <a:normAutofit/>
          </a:bodyPr>
          <a:lstStyle/>
          <a:p>
            <a:r>
              <a:rPr lang="pl-PL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Raport oceny BRD przejść dla pieszych w dzielnicy Śródmieście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94516" y="4162179"/>
            <a:ext cx="7759931" cy="162326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pl-PL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dotyczy  zamówienia na wykonanie opracowania pt.  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pl-PL" b="1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Audyt BRD przejść dla pieszych bez sygnalizacji świetlnej na drogach zarządzanych przez ZDM w dzielnicach: Śródmieście, Ochota, Praga Południe pod kątem skuteczności oświetlenia tych przejść i zastosowanej organizacji ruchu.</a:t>
            </a:r>
          </a:p>
          <a:p>
            <a:endParaRPr lang="pl-PL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447" y="368323"/>
            <a:ext cx="4641358" cy="16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76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789048"/>
              </p:ext>
            </p:extLst>
          </p:nvPr>
        </p:nvGraphicFramePr>
        <p:xfrm>
          <a:off x="329250" y="296591"/>
          <a:ext cx="8485480" cy="1393676"/>
        </p:xfrm>
        <a:graphic>
          <a:graphicData uri="http://schemas.openxmlformats.org/drawingml/2006/table">
            <a:tbl>
              <a:tblPr/>
              <a:tblGrid>
                <a:gridCol w="1595561">
                  <a:extLst>
                    <a:ext uri="{9D8B030D-6E8A-4147-A177-3AD203B41FA5}">
                      <a16:colId xmlns:a16="http://schemas.microsoft.com/office/drawing/2014/main" val="17792640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313130150"/>
                    </a:ext>
                  </a:extLst>
                </a:gridCol>
                <a:gridCol w="1377984">
                  <a:extLst>
                    <a:ext uri="{9D8B030D-6E8A-4147-A177-3AD203B41FA5}">
                      <a16:colId xmlns:a16="http://schemas.microsoft.com/office/drawing/2014/main" val="1647993142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1423361366"/>
                    </a:ext>
                  </a:extLst>
                </a:gridCol>
                <a:gridCol w="1543756">
                  <a:extLst>
                    <a:ext uri="{9D8B030D-6E8A-4147-A177-3AD203B41FA5}">
                      <a16:colId xmlns:a16="http://schemas.microsoft.com/office/drawing/2014/main" val="1441980695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2600722109"/>
                    </a:ext>
                  </a:extLst>
                </a:gridCol>
                <a:gridCol w="1201851">
                  <a:extLst>
                    <a:ext uri="{9D8B030D-6E8A-4147-A177-3AD203B41FA5}">
                      <a16:colId xmlns:a16="http://schemas.microsoft.com/office/drawing/2014/main" val="4220948208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4119123942"/>
                    </a:ext>
                  </a:extLst>
                </a:gridCol>
                <a:gridCol w="1398704">
                  <a:extLst>
                    <a:ext uri="{9D8B030D-6E8A-4147-A177-3AD203B41FA5}">
                      <a16:colId xmlns:a16="http://schemas.microsoft.com/office/drawing/2014/main" val="722628801"/>
                    </a:ext>
                  </a:extLst>
                </a:gridCol>
              </a:tblGrid>
              <a:tr h="25241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ZAGROŻENIA</a:t>
                      </a:r>
                    </a:p>
                  </a:txBody>
                  <a:tcPr marL="9015" marR="9015" marT="90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605585"/>
                  </a:ext>
                </a:extLst>
              </a:tr>
              <a:tr h="239792">
                <a:tc>
                  <a:txBody>
                    <a:bodyPr/>
                    <a:lstStyle/>
                    <a:p>
                      <a:pPr algn="ctr" fontAlgn="b"/>
                      <a:endParaRPr lang="pl-PL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99126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12561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Prędkość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44251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Stan techniczny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21994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Odwodnienie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64745"/>
                  </a:ext>
                </a:extLst>
              </a:tr>
            </a:tbl>
          </a:graphicData>
        </a:graphic>
      </p:graphicFrame>
      <p:sp>
        <p:nvSpPr>
          <p:cNvPr id="25" name="pole tekstowe 24"/>
          <p:cNvSpPr txBox="1"/>
          <p:nvPr/>
        </p:nvSpPr>
        <p:spPr>
          <a:xfrm>
            <a:off x="565258" y="221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16" name="Prostokąt 15"/>
          <p:cNvSpPr/>
          <p:nvPr/>
        </p:nvSpPr>
        <p:spPr>
          <a:xfrm>
            <a:off x="2265048" y="779078"/>
            <a:ext cx="1372674" cy="2613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noFill/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329250" y="1328496"/>
            <a:ext cx="8485481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Widoczność – parkowanie</a:t>
            </a:r>
          </a:p>
          <a:p>
            <a:r>
              <a:rPr lang="pl-PL" b="1" dirty="0"/>
              <a:t>Widoczność - parkowanie poza bezpośrednim sąsiedztwem przejścia</a:t>
            </a:r>
          </a:p>
          <a:p>
            <a:r>
              <a:rPr lang="pl-PL" b="1" dirty="0"/>
              <a:t>Widoczność - wygrodzenia/słupy</a:t>
            </a:r>
          </a:p>
          <a:p>
            <a:r>
              <a:rPr lang="pl-PL" b="1" dirty="0"/>
              <a:t>Widoczność - przystanki TZ</a:t>
            </a:r>
          </a:p>
          <a:p>
            <a:r>
              <a:rPr lang="pl-PL" b="1" dirty="0"/>
              <a:t>Widoczność – zieleń</a:t>
            </a:r>
          </a:p>
          <a:p>
            <a:r>
              <a:rPr lang="pl-PL" b="1" dirty="0"/>
              <a:t>Widoczność - inne, przeszkody duże, budynki</a:t>
            </a:r>
          </a:p>
          <a:p>
            <a:r>
              <a:rPr lang="pl-PL" b="1" dirty="0"/>
              <a:t>Widoczność - inne, przeszkody duże, budynki</a:t>
            </a:r>
          </a:p>
          <a:p>
            <a:r>
              <a:rPr lang="pl-PL" b="1" dirty="0"/>
              <a:t>Zjazdy w sąsiedztwie przejść</a:t>
            </a:r>
          </a:p>
          <a:p>
            <a:r>
              <a:rPr lang="pl-PL" b="1" dirty="0"/>
              <a:t>Parkowanie na przejściu dla pieszych</a:t>
            </a: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49" y="1690267"/>
            <a:ext cx="8485481" cy="477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8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0" y="1839595"/>
            <a:ext cx="8485481" cy="4773083"/>
          </a:xfrm>
          <a:prstGeom prst="rect">
            <a:avLst/>
          </a:prstGeom>
        </p:spPr>
      </p:pic>
      <p:sp>
        <p:nvSpPr>
          <p:cNvPr id="25" name="pole tekstowe 24"/>
          <p:cNvSpPr txBox="1"/>
          <p:nvPr/>
        </p:nvSpPr>
        <p:spPr>
          <a:xfrm>
            <a:off x="565258" y="221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295018"/>
              </p:ext>
            </p:extLst>
          </p:nvPr>
        </p:nvGraphicFramePr>
        <p:xfrm>
          <a:off x="329251" y="296591"/>
          <a:ext cx="8485480" cy="1457651"/>
        </p:xfrm>
        <a:graphic>
          <a:graphicData uri="http://schemas.openxmlformats.org/drawingml/2006/table">
            <a:tbl>
              <a:tblPr/>
              <a:tblGrid>
                <a:gridCol w="1595561">
                  <a:extLst>
                    <a:ext uri="{9D8B030D-6E8A-4147-A177-3AD203B41FA5}">
                      <a16:colId xmlns:a16="http://schemas.microsoft.com/office/drawing/2014/main" val="17792640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313130150"/>
                    </a:ext>
                  </a:extLst>
                </a:gridCol>
                <a:gridCol w="1377984">
                  <a:extLst>
                    <a:ext uri="{9D8B030D-6E8A-4147-A177-3AD203B41FA5}">
                      <a16:colId xmlns:a16="http://schemas.microsoft.com/office/drawing/2014/main" val="1647993142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1423361366"/>
                    </a:ext>
                  </a:extLst>
                </a:gridCol>
                <a:gridCol w="1543756">
                  <a:extLst>
                    <a:ext uri="{9D8B030D-6E8A-4147-A177-3AD203B41FA5}">
                      <a16:colId xmlns:a16="http://schemas.microsoft.com/office/drawing/2014/main" val="1441980695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2600722109"/>
                    </a:ext>
                  </a:extLst>
                </a:gridCol>
                <a:gridCol w="1201851">
                  <a:extLst>
                    <a:ext uri="{9D8B030D-6E8A-4147-A177-3AD203B41FA5}">
                      <a16:colId xmlns:a16="http://schemas.microsoft.com/office/drawing/2014/main" val="4220948208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4119123942"/>
                    </a:ext>
                  </a:extLst>
                </a:gridCol>
                <a:gridCol w="1398704">
                  <a:extLst>
                    <a:ext uri="{9D8B030D-6E8A-4147-A177-3AD203B41FA5}">
                      <a16:colId xmlns:a16="http://schemas.microsoft.com/office/drawing/2014/main" val="722628801"/>
                    </a:ext>
                  </a:extLst>
                </a:gridCol>
              </a:tblGrid>
              <a:tr h="25241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ZAGROŻENIA</a:t>
                      </a:r>
                    </a:p>
                  </a:txBody>
                  <a:tcPr marL="9015" marR="9015" marT="90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605585"/>
                  </a:ext>
                </a:extLst>
              </a:tr>
              <a:tr h="239792">
                <a:tc>
                  <a:txBody>
                    <a:bodyPr/>
                    <a:lstStyle/>
                    <a:p>
                      <a:pPr algn="ctr" fontAlgn="b"/>
                      <a:endParaRPr lang="pl-PL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99126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125617"/>
                  </a:ext>
                </a:extLst>
              </a:tr>
              <a:tr h="289343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Prędkość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44251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Stan techniczny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21994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Odwodnienie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64745"/>
                  </a:ext>
                </a:extLst>
              </a:tr>
            </a:tbl>
          </a:graphicData>
        </a:graphic>
      </p:graphicFrame>
      <p:sp>
        <p:nvSpPr>
          <p:cNvPr id="16" name="Prostokąt 15"/>
          <p:cNvSpPr/>
          <p:nvPr/>
        </p:nvSpPr>
        <p:spPr>
          <a:xfrm>
            <a:off x="3968885" y="786652"/>
            <a:ext cx="1566153" cy="24204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noFill/>
            </a:endParaRPr>
          </a:p>
        </p:txBody>
      </p:sp>
      <p:sp>
        <p:nvSpPr>
          <p:cNvPr id="28" name="pole tekstowe 27"/>
          <p:cNvSpPr txBox="1"/>
          <p:nvPr/>
        </p:nvSpPr>
        <p:spPr>
          <a:xfrm>
            <a:off x="329251" y="1107487"/>
            <a:ext cx="848548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Oznakowanie pionowe - brak, niepełne, w złym stanie</a:t>
            </a:r>
          </a:p>
          <a:p>
            <a:r>
              <a:rPr lang="pl-PL" b="1" dirty="0"/>
              <a:t>Oznakowanie pionowe – przysłonięte</a:t>
            </a:r>
          </a:p>
          <a:p>
            <a:r>
              <a:rPr lang="pl-PL" b="1" dirty="0"/>
              <a:t>Oznakowanie poziome - brak, niepełne</a:t>
            </a:r>
          </a:p>
        </p:txBody>
      </p:sp>
    </p:spTree>
    <p:extLst>
      <p:ext uri="{BB962C8B-B14F-4D97-AF65-F5344CB8AC3E}">
        <p14:creationId xmlns:p14="http://schemas.microsoft.com/office/powerpoint/2010/main" val="12906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ole tekstowe 24"/>
          <p:cNvSpPr txBox="1"/>
          <p:nvPr/>
        </p:nvSpPr>
        <p:spPr>
          <a:xfrm>
            <a:off x="565258" y="221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29" name="pole tekstowe 28"/>
          <p:cNvSpPr txBox="1"/>
          <p:nvPr/>
        </p:nvSpPr>
        <p:spPr>
          <a:xfrm>
            <a:off x="381360" y="1643422"/>
            <a:ext cx="8485481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Niechroniony pieszy na krawędzi przejścia</a:t>
            </a:r>
          </a:p>
          <a:p>
            <a:r>
              <a:rPr lang="pl-PL" b="1" dirty="0"/>
              <a:t>Zbyt mała szerokość azylu</a:t>
            </a:r>
          </a:p>
          <a:p>
            <a:r>
              <a:rPr lang="pl-PL" b="1" dirty="0"/>
              <a:t>Zbyt długie przejście dla pieszych</a:t>
            </a:r>
          </a:p>
          <a:p>
            <a:r>
              <a:rPr lang="pl-PL" b="1" dirty="0"/>
              <a:t>Przejście przez min 3 pasy w jednym kierunku</a:t>
            </a:r>
          </a:p>
          <a:p>
            <a:r>
              <a:rPr lang="pl-PL" b="1" dirty="0"/>
              <a:t>Zbyt szerokie pasy ruchu</a:t>
            </a:r>
          </a:p>
          <a:p>
            <a:r>
              <a:rPr lang="pl-PL" b="1" dirty="0"/>
              <a:t>Zagrożenia wynikające z geometrii wlotów jezdni kołowych</a:t>
            </a:r>
          </a:p>
          <a:p>
            <a:r>
              <a:rPr lang="pl-PL" b="1" dirty="0"/>
              <a:t>Powierzchnia malowana, która nie zabezpiecza pieszych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869943" y="296591"/>
          <a:ext cx="7404099" cy="1393676"/>
        </p:xfrm>
        <a:graphic>
          <a:graphicData uri="http://schemas.openxmlformats.org/drawingml/2006/table">
            <a:tbl>
              <a:tblPr/>
              <a:tblGrid>
                <a:gridCol w="1392224">
                  <a:extLst>
                    <a:ext uri="{9D8B030D-6E8A-4147-A177-3AD203B41FA5}">
                      <a16:colId xmlns:a16="http://schemas.microsoft.com/office/drawing/2014/main" val="17792640"/>
                    </a:ext>
                  </a:extLst>
                </a:gridCol>
                <a:gridCol w="298334">
                  <a:extLst>
                    <a:ext uri="{9D8B030D-6E8A-4147-A177-3AD203B41FA5}">
                      <a16:colId xmlns:a16="http://schemas.microsoft.com/office/drawing/2014/main" val="313130150"/>
                    </a:ext>
                  </a:extLst>
                </a:gridCol>
                <a:gridCol w="1202375">
                  <a:extLst>
                    <a:ext uri="{9D8B030D-6E8A-4147-A177-3AD203B41FA5}">
                      <a16:colId xmlns:a16="http://schemas.microsoft.com/office/drawing/2014/main" val="1647993142"/>
                    </a:ext>
                  </a:extLst>
                </a:gridCol>
                <a:gridCol w="298334">
                  <a:extLst>
                    <a:ext uri="{9D8B030D-6E8A-4147-A177-3AD203B41FA5}">
                      <a16:colId xmlns:a16="http://schemas.microsoft.com/office/drawing/2014/main" val="1423361366"/>
                    </a:ext>
                  </a:extLst>
                </a:gridCol>
                <a:gridCol w="1347021">
                  <a:extLst>
                    <a:ext uri="{9D8B030D-6E8A-4147-A177-3AD203B41FA5}">
                      <a16:colId xmlns:a16="http://schemas.microsoft.com/office/drawing/2014/main" val="1441980695"/>
                    </a:ext>
                  </a:extLst>
                </a:gridCol>
                <a:gridCol w="298334">
                  <a:extLst>
                    <a:ext uri="{9D8B030D-6E8A-4147-A177-3AD203B41FA5}">
                      <a16:colId xmlns:a16="http://schemas.microsoft.com/office/drawing/2014/main" val="2600722109"/>
                    </a:ext>
                  </a:extLst>
                </a:gridCol>
                <a:gridCol w="1048688">
                  <a:extLst>
                    <a:ext uri="{9D8B030D-6E8A-4147-A177-3AD203B41FA5}">
                      <a16:colId xmlns:a16="http://schemas.microsoft.com/office/drawing/2014/main" val="4220948208"/>
                    </a:ext>
                  </a:extLst>
                </a:gridCol>
                <a:gridCol w="298334">
                  <a:extLst>
                    <a:ext uri="{9D8B030D-6E8A-4147-A177-3AD203B41FA5}">
                      <a16:colId xmlns:a16="http://schemas.microsoft.com/office/drawing/2014/main" val="4119123942"/>
                    </a:ext>
                  </a:extLst>
                </a:gridCol>
                <a:gridCol w="1220455">
                  <a:extLst>
                    <a:ext uri="{9D8B030D-6E8A-4147-A177-3AD203B41FA5}">
                      <a16:colId xmlns:a16="http://schemas.microsoft.com/office/drawing/2014/main" val="722628801"/>
                    </a:ext>
                  </a:extLst>
                </a:gridCol>
              </a:tblGrid>
              <a:tr h="25241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ZAGROŻENIA</a:t>
                      </a:r>
                    </a:p>
                  </a:txBody>
                  <a:tcPr marL="9015" marR="9015" marT="90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605585"/>
                  </a:ext>
                </a:extLst>
              </a:tr>
              <a:tr h="239792">
                <a:tc>
                  <a:txBody>
                    <a:bodyPr/>
                    <a:lstStyle/>
                    <a:p>
                      <a:pPr algn="ctr" fontAlgn="b"/>
                      <a:endParaRPr lang="pl-PL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99126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12561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Prędkość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44251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Stan techniczny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21994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Odwodnienie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64745"/>
                  </a:ext>
                </a:extLst>
              </a:tr>
            </a:tbl>
          </a:graphicData>
        </a:graphic>
      </p:graphicFrame>
      <p:sp>
        <p:nvSpPr>
          <p:cNvPr id="16" name="Prostokąt 15"/>
          <p:cNvSpPr/>
          <p:nvPr/>
        </p:nvSpPr>
        <p:spPr>
          <a:xfrm>
            <a:off x="5669175" y="751382"/>
            <a:ext cx="1107709" cy="28837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noFill/>
            </a:endParaRPr>
          </a:p>
        </p:txBody>
      </p:sp>
      <p:pic>
        <p:nvPicPr>
          <p:cNvPr id="23" name="Obraz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6" y="1736449"/>
            <a:ext cx="8485481" cy="4773083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93" y="1735291"/>
            <a:ext cx="8485481" cy="4773083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6" y="1734133"/>
            <a:ext cx="8485481" cy="477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0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ole tekstowe 24"/>
          <p:cNvSpPr txBox="1"/>
          <p:nvPr/>
        </p:nvSpPr>
        <p:spPr>
          <a:xfrm>
            <a:off x="565258" y="221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29" name="pole tekstowe 28"/>
          <p:cNvSpPr txBox="1"/>
          <p:nvPr/>
        </p:nvSpPr>
        <p:spPr>
          <a:xfrm>
            <a:off x="324505" y="1807126"/>
            <a:ext cx="8485481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Bardzo wysoka/wysoka prędkość pojazdów</a:t>
            </a:r>
          </a:p>
          <a:p>
            <a:r>
              <a:rPr lang="pl-PL" b="1" dirty="0"/>
              <a:t>Wpusty w obszarze przejścia dla pieszych, najniższy punkt zlewni</a:t>
            </a:r>
          </a:p>
          <a:p>
            <a:r>
              <a:rPr lang="pl-PL" b="1" dirty="0"/>
              <a:t>Zły stan techniczny nawierzchni jezdni</a:t>
            </a:r>
          </a:p>
          <a:p>
            <a:r>
              <a:rPr lang="pl-PL" b="1" dirty="0"/>
              <a:t>Brak odpowiedniej powierzchni akumulacji dla pojazdów skręcających </a:t>
            </a:r>
          </a:p>
          <a:p>
            <a:r>
              <a:rPr lang="pl-PL" b="1" dirty="0"/>
              <a:t>Brak ciągłości trasy pieszych przed / za przejściem</a:t>
            </a:r>
          </a:p>
          <a:p>
            <a:r>
              <a:rPr lang="pl-PL" b="1" dirty="0"/>
              <a:t>Brak konsekwencji rozwiązań w stosunku do przejść sąsiednich</a:t>
            </a:r>
          </a:p>
          <a:p>
            <a:r>
              <a:rPr lang="pl-PL" b="1" dirty="0"/>
              <a:t>Przejście "niepotrzebne" - dublujące sąsiednie</a:t>
            </a:r>
          </a:p>
          <a:p>
            <a:r>
              <a:rPr lang="pl-PL" b="1" dirty="0"/>
              <a:t>Przejście wrażliwe na zastawianie i ograniczenia widoczności (niestwierdzone w czasie inspekcji)</a:t>
            </a:r>
          </a:p>
          <a:p>
            <a:r>
              <a:rPr lang="pl-PL" b="1" dirty="0"/>
              <a:t>Przejście wrażliwe na zastawianie i ograniczenia widoczności (niestwierdzone w czasie inspekcji)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412724"/>
              </p:ext>
            </p:extLst>
          </p:nvPr>
        </p:nvGraphicFramePr>
        <p:xfrm>
          <a:off x="565259" y="296591"/>
          <a:ext cx="8003975" cy="1393676"/>
        </p:xfrm>
        <a:graphic>
          <a:graphicData uri="http://schemas.openxmlformats.org/drawingml/2006/table">
            <a:tbl>
              <a:tblPr/>
              <a:tblGrid>
                <a:gridCol w="1505021">
                  <a:extLst>
                    <a:ext uri="{9D8B030D-6E8A-4147-A177-3AD203B41FA5}">
                      <a16:colId xmlns:a16="http://schemas.microsoft.com/office/drawing/2014/main" val="17792640"/>
                    </a:ext>
                  </a:extLst>
                </a:gridCol>
                <a:gridCol w="322505">
                  <a:extLst>
                    <a:ext uri="{9D8B030D-6E8A-4147-A177-3AD203B41FA5}">
                      <a16:colId xmlns:a16="http://schemas.microsoft.com/office/drawing/2014/main" val="313130150"/>
                    </a:ext>
                  </a:extLst>
                </a:gridCol>
                <a:gridCol w="1299791">
                  <a:extLst>
                    <a:ext uri="{9D8B030D-6E8A-4147-A177-3AD203B41FA5}">
                      <a16:colId xmlns:a16="http://schemas.microsoft.com/office/drawing/2014/main" val="1647993142"/>
                    </a:ext>
                  </a:extLst>
                </a:gridCol>
                <a:gridCol w="322505">
                  <a:extLst>
                    <a:ext uri="{9D8B030D-6E8A-4147-A177-3AD203B41FA5}">
                      <a16:colId xmlns:a16="http://schemas.microsoft.com/office/drawing/2014/main" val="1423361366"/>
                    </a:ext>
                  </a:extLst>
                </a:gridCol>
                <a:gridCol w="1456156">
                  <a:extLst>
                    <a:ext uri="{9D8B030D-6E8A-4147-A177-3AD203B41FA5}">
                      <a16:colId xmlns:a16="http://schemas.microsoft.com/office/drawing/2014/main" val="1441980695"/>
                    </a:ext>
                  </a:extLst>
                </a:gridCol>
                <a:gridCol w="322505">
                  <a:extLst>
                    <a:ext uri="{9D8B030D-6E8A-4147-A177-3AD203B41FA5}">
                      <a16:colId xmlns:a16="http://schemas.microsoft.com/office/drawing/2014/main" val="2600722109"/>
                    </a:ext>
                  </a:extLst>
                </a:gridCol>
                <a:gridCol w="1133652">
                  <a:extLst>
                    <a:ext uri="{9D8B030D-6E8A-4147-A177-3AD203B41FA5}">
                      <a16:colId xmlns:a16="http://schemas.microsoft.com/office/drawing/2014/main" val="4220948208"/>
                    </a:ext>
                  </a:extLst>
                </a:gridCol>
                <a:gridCol w="322505">
                  <a:extLst>
                    <a:ext uri="{9D8B030D-6E8A-4147-A177-3AD203B41FA5}">
                      <a16:colId xmlns:a16="http://schemas.microsoft.com/office/drawing/2014/main" val="4119123942"/>
                    </a:ext>
                  </a:extLst>
                </a:gridCol>
                <a:gridCol w="1319335">
                  <a:extLst>
                    <a:ext uri="{9D8B030D-6E8A-4147-A177-3AD203B41FA5}">
                      <a16:colId xmlns:a16="http://schemas.microsoft.com/office/drawing/2014/main" val="722628801"/>
                    </a:ext>
                  </a:extLst>
                </a:gridCol>
              </a:tblGrid>
              <a:tr h="25241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ZAGROŻENIA</a:t>
                      </a:r>
                    </a:p>
                  </a:txBody>
                  <a:tcPr marL="9015" marR="9015" marT="90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605585"/>
                  </a:ext>
                </a:extLst>
              </a:tr>
              <a:tr h="239792">
                <a:tc>
                  <a:txBody>
                    <a:bodyPr/>
                    <a:lstStyle/>
                    <a:p>
                      <a:pPr algn="ctr" fontAlgn="b"/>
                      <a:endParaRPr lang="pl-PL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99126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12561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Prędkość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44251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Stan techniczny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21994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Odwodnienie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64745"/>
                  </a:ext>
                </a:extLst>
              </a:tr>
            </a:tbl>
          </a:graphicData>
        </a:graphic>
      </p:graphicFrame>
      <p:sp>
        <p:nvSpPr>
          <p:cNvPr id="16" name="Prostokąt 15"/>
          <p:cNvSpPr/>
          <p:nvPr/>
        </p:nvSpPr>
        <p:spPr>
          <a:xfrm>
            <a:off x="7212043" y="789254"/>
            <a:ext cx="1357191" cy="9010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noFill/>
            </a:endParaRPr>
          </a:p>
        </p:txBody>
      </p:sp>
      <p:pic>
        <p:nvPicPr>
          <p:cNvPr id="22" name="Obraz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5" y="1807126"/>
            <a:ext cx="8485482" cy="4773084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5" y="1807126"/>
            <a:ext cx="8485481" cy="477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9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239659"/>
              </p:ext>
            </p:extLst>
          </p:nvPr>
        </p:nvGraphicFramePr>
        <p:xfrm>
          <a:off x="1355720" y="245755"/>
          <a:ext cx="6181672" cy="6428878"/>
        </p:xfrm>
        <a:graphic>
          <a:graphicData uri="http://schemas.openxmlformats.org/drawingml/2006/table">
            <a:tbl>
              <a:tblPr/>
              <a:tblGrid>
                <a:gridCol w="6181672">
                  <a:extLst>
                    <a:ext uri="{9D8B030D-6E8A-4147-A177-3AD203B41FA5}">
                      <a16:colId xmlns:a16="http://schemas.microsoft.com/office/drawing/2014/main" val="2342768280"/>
                    </a:ext>
                  </a:extLst>
                </a:gridCol>
              </a:tblGrid>
              <a:tr h="330561"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ZALECENIA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579797"/>
                  </a:ext>
                </a:extLst>
              </a:tr>
              <a:tr h="201277"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853711"/>
                  </a:ext>
                </a:extLst>
              </a:tr>
              <a:tr h="29824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6932" marR="6932" marT="6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12690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Realizacja lub uzupełnienie urządzeń dla osób niepełnosprawnych - rampa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293751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Realizacja urządzeń dla niepełnosprawnych - niewidomi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958625"/>
                  </a:ext>
                </a:extLst>
              </a:tr>
              <a:tr h="29824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6932" marR="6932" marT="6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642039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Widoczność - wzmożony nadzór parkowania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947755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Widoczność - fizyczne wykluczenie możliwości parkowania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513549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Widoczność - korekta wygrodzeń/słupów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802709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Widoczność - zmiana lokalizacji przystanków TZ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227014"/>
                  </a:ext>
                </a:extLst>
              </a:tr>
              <a:tr h="29824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6932" marR="6932" marT="6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72136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Realizacja, uzupełnie, wymiana oznakowania pionowego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842170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Poprawa widoczności oznakowania pionowego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87399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Realizacja, uzupełnienie, odtworzenie oznakowania poziomego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300578"/>
                  </a:ext>
                </a:extLst>
              </a:tr>
              <a:tr h="29824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6932" marR="6932" marT="6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955066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Wyniesienie chodnika na krawędzi jezdni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126807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Dostosowanie wyspy azylu do potrzeb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085626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Skrócenie długości przejścia dla pieszych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716094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Uspokojenie ruchu kołowiego w obszarze przejścia (azyl, progi wyspowe, etc.)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421720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Korekta geometrii/przesunięcie wjazdów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75516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Zastąpienie powierzchni malowanej powierzchnią wyniesioną w krawężniku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662367"/>
                  </a:ext>
                </a:extLst>
              </a:tr>
              <a:tr h="29824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6932" marR="6932" marT="6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825730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Odsunięcie/przysunięcie przejścia od/do krawędzi jezdni głównej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405388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Zmiana lokalizacji przejścia / przeniesienie na wlot przeciwny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054207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Zapewnienie ciągłości trasy pieszej przed  i za przejściem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548303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Poprawa stanu technicznego nawierzchni chodnika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879502"/>
                  </a:ext>
                </a:extLst>
              </a:tr>
              <a:tr h="21506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Remont nawierzchni jezdni w obszarze przejścia</a:t>
                      </a:r>
                    </a:p>
                  </a:txBody>
                  <a:tcPr marL="6932" marR="6932" marT="6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46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69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Zagrożenia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319346"/>
              </p:ext>
            </p:extLst>
          </p:nvPr>
        </p:nvGraphicFramePr>
        <p:xfrm>
          <a:off x="226475" y="990600"/>
          <a:ext cx="8668190" cy="5515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9688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Zalecenia</a:t>
            </a:r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41353"/>
              </p:ext>
            </p:extLst>
          </p:nvPr>
        </p:nvGraphicFramePr>
        <p:xfrm>
          <a:off x="283844" y="971549"/>
          <a:ext cx="8555355" cy="562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9845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93784"/>
            <a:ext cx="7406640" cy="1356360"/>
          </a:xfrm>
        </p:spPr>
        <p:txBody>
          <a:bodyPr>
            <a:normAutofit/>
          </a:bodyPr>
          <a:lstStyle/>
          <a:p>
            <a:r>
              <a:rPr lang="pl-PL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Ranking przejść – subiektywna ocena Audytorów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98585" y="6049108"/>
            <a:ext cx="709246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500" dirty="0">
                <a:latin typeface="Arial" panose="020B0604020202020204" pitchFamily="34" charset="0"/>
                <a:cs typeface="Arial" panose="020B0604020202020204" pitchFamily="34" charset="0"/>
              </a:rPr>
              <a:t>*0 – największe zagrożenie BRD, 5 – najmniejsze zagrożenie BRD</a:t>
            </a:r>
          </a:p>
        </p:txBody>
      </p:sp>
      <p:graphicFrame>
        <p:nvGraphicFramePr>
          <p:cNvPr id="5" name="Wykre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224905"/>
              </p:ext>
            </p:extLst>
          </p:nvPr>
        </p:nvGraphicFramePr>
        <p:xfrm>
          <a:off x="857250" y="1450144"/>
          <a:ext cx="7406639" cy="421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2829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09650" y="187569"/>
            <a:ext cx="6962042" cy="1356360"/>
          </a:xfrm>
        </p:spPr>
        <p:txBody>
          <a:bodyPr>
            <a:normAutofit/>
          </a:bodyPr>
          <a:lstStyle/>
          <a:p>
            <a:r>
              <a:rPr lang="pl-PL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Przejścia dla pieszych do realizacji usprawnień w pierwszej kolejności</a:t>
            </a:r>
          </a:p>
        </p:txBody>
      </p:sp>
      <p:pic>
        <p:nvPicPr>
          <p:cNvPr id="5" name="Obraz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450144"/>
            <a:ext cx="7208227" cy="5126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2470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6" name="Symbol zastępczy zawartości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pole tekstowe 3"/>
          <p:cNvSpPr txBox="1"/>
          <p:nvPr/>
        </p:nvSpPr>
        <p:spPr>
          <a:xfrm>
            <a:off x="1172308" y="1453662"/>
            <a:ext cx="17819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929</a:t>
            </a:r>
          </a:p>
        </p:txBody>
      </p:sp>
    </p:spTree>
    <p:extLst>
      <p:ext uri="{BB962C8B-B14F-4D97-AF65-F5344CB8AC3E}">
        <p14:creationId xmlns:p14="http://schemas.microsoft.com/office/powerpoint/2010/main" val="1481123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Przedmiot zamówienia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" indent="0" algn="just">
              <a:buNone/>
            </a:pPr>
            <a:r>
              <a:rPr lang="pl-PL" sz="2600" dirty="0"/>
              <a:t>W ramach opracowania przeprowadzono audyt bezpieczeństwa ruchu drogowego (BRD) na </a:t>
            </a:r>
            <a:r>
              <a:rPr lang="pl-PL" sz="2600" b="1" dirty="0"/>
              <a:t>374 przejściach dla pieszych</a:t>
            </a:r>
            <a:r>
              <a:rPr lang="pl-PL" sz="2600" dirty="0"/>
              <a:t>, wskazanych w opracowaniu „Inwentaryzacja przejść dla pieszych bez sygnalizacji świetlnej na drogach krajowych, wojewódzkich i powiatowych na terenie m.st. Warszawy” dla dzielnicy Śródmieście.</a:t>
            </a:r>
          </a:p>
          <a:p>
            <a:pPr algn="just"/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2667983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74067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1429</a:t>
            </a:r>
          </a:p>
        </p:txBody>
      </p:sp>
    </p:spTree>
    <p:extLst>
      <p:ext uri="{BB962C8B-B14F-4D97-AF65-F5344CB8AC3E}">
        <p14:creationId xmlns:p14="http://schemas.microsoft.com/office/powerpoint/2010/main" val="3310827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_1493_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1493</a:t>
            </a:r>
          </a:p>
        </p:txBody>
      </p:sp>
    </p:spTree>
    <p:extLst>
      <p:ext uri="{BB962C8B-B14F-4D97-AF65-F5344CB8AC3E}">
        <p14:creationId xmlns:p14="http://schemas.microsoft.com/office/powerpoint/2010/main" val="3894247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_1496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1496</a:t>
            </a:r>
          </a:p>
        </p:txBody>
      </p:sp>
    </p:spTree>
    <p:extLst>
      <p:ext uri="{BB962C8B-B14F-4D97-AF65-F5344CB8AC3E}">
        <p14:creationId xmlns:p14="http://schemas.microsoft.com/office/powerpoint/2010/main" val="20798575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_1499_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1499</a:t>
            </a:r>
          </a:p>
        </p:txBody>
      </p:sp>
    </p:spTree>
    <p:extLst>
      <p:ext uri="{BB962C8B-B14F-4D97-AF65-F5344CB8AC3E}">
        <p14:creationId xmlns:p14="http://schemas.microsoft.com/office/powerpoint/2010/main" val="1624985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_1503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57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1503</a:t>
            </a:r>
          </a:p>
        </p:txBody>
      </p:sp>
    </p:spTree>
    <p:extLst>
      <p:ext uri="{BB962C8B-B14F-4D97-AF65-F5344CB8AC3E}">
        <p14:creationId xmlns:p14="http://schemas.microsoft.com/office/powerpoint/2010/main" val="4244335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_1506_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57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1506</a:t>
            </a:r>
          </a:p>
        </p:txBody>
      </p:sp>
    </p:spTree>
    <p:extLst>
      <p:ext uri="{BB962C8B-B14F-4D97-AF65-F5344CB8AC3E}">
        <p14:creationId xmlns:p14="http://schemas.microsoft.com/office/powerpoint/2010/main" val="1597616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_1640_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1640</a:t>
            </a:r>
          </a:p>
        </p:txBody>
      </p:sp>
    </p:spTree>
    <p:extLst>
      <p:ext uri="{BB962C8B-B14F-4D97-AF65-F5344CB8AC3E}">
        <p14:creationId xmlns:p14="http://schemas.microsoft.com/office/powerpoint/2010/main" val="18508876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_1641_1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1641</a:t>
            </a:r>
          </a:p>
        </p:txBody>
      </p:sp>
    </p:spTree>
    <p:extLst>
      <p:ext uri="{BB962C8B-B14F-4D97-AF65-F5344CB8AC3E}">
        <p14:creationId xmlns:p14="http://schemas.microsoft.com/office/powerpoint/2010/main" val="1420410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1676</a:t>
            </a:r>
          </a:p>
        </p:txBody>
      </p:sp>
    </p:spTree>
    <p:extLst>
      <p:ext uri="{BB962C8B-B14F-4D97-AF65-F5344CB8AC3E}">
        <p14:creationId xmlns:p14="http://schemas.microsoft.com/office/powerpoint/2010/main" val="35016638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1677</a:t>
            </a:r>
          </a:p>
        </p:txBody>
      </p:sp>
    </p:spTree>
    <p:extLst>
      <p:ext uri="{BB962C8B-B14F-4D97-AF65-F5344CB8AC3E}">
        <p14:creationId xmlns:p14="http://schemas.microsoft.com/office/powerpoint/2010/main" val="3369693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3341" y="29789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Zakres pracy</a:t>
            </a:r>
          </a:p>
        </p:txBody>
      </p:sp>
      <p:pic>
        <p:nvPicPr>
          <p:cNvPr id="7" name="Symbol zastępczy zawartości 6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8646" y="1051914"/>
            <a:ext cx="4916595" cy="53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592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90" y="1356360"/>
            <a:ext cx="7200000" cy="4680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Najniższa ocena – „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162344" y="1459579"/>
            <a:ext cx="19108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Przejście nr 1684</a:t>
            </a:r>
          </a:p>
        </p:txBody>
      </p:sp>
    </p:spTree>
    <p:extLst>
      <p:ext uri="{BB962C8B-B14F-4D97-AF65-F5344CB8AC3E}">
        <p14:creationId xmlns:p14="http://schemas.microsoft.com/office/powerpoint/2010/main" val="27269183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t="2210" r="1834" b="1108"/>
          <a:stretch/>
        </p:blipFill>
        <p:spPr>
          <a:xfrm>
            <a:off x="249383" y="340822"/>
            <a:ext cx="8653548" cy="6108368"/>
          </a:xfrm>
        </p:spPr>
      </p:pic>
    </p:spTree>
    <p:extLst>
      <p:ext uri="{BB962C8B-B14F-4D97-AF65-F5344CB8AC3E}">
        <p14:creationId xmlns:p14="http://schemas.microsoft.com/office/powerpoint/2010/main" val="200779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Przejście nr 1727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3" y="2057400"/>
            <a:ext cx="7179733" cy="4038600"/>
          </a:xfrm>
        </p:spPr>
      </p:pic>
    </p:spTree>
    <p:extLst>
      <p:ext uri="{BB962C8B-B14F-4D97-AF65-F5344CB8AC3E}">
        <p14:creationId xmlns:p14="http://schemas.microsoft.com/office/powerpoint/2010/main" val="15608950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25" y="386540"/>
            <a:ext cx="8569515" cy="6055823"/>
          </a:xfrm>
        </p:spPr>
      </p:pic>
    </p:spTree>
    <p:extLst>
      <p:ext uri="{BB962C8B-B14F-4D97-AF65-F5344CB8AC3E}">
        <p14:creationId xmlns:p14="http://schemas.microsoft.com/office/powerpoint/2010/main" val="21987962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Przejście nr 1696</a:t>
            </a: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3" y="2057400"/>
            <a:ext cx="7179733" cy="4038600"/>
          </a:xfrm>
        </p:spPr>
      </p:pic>
    </p:spTree>
    <p:extLst>
      <p:ext uri="{BB962C8B-B14F-4D97-AF65-F5344CB8AC3E}">
        <p14:creationId xmlns:p14="http://schemas.microsoft.com/office/powerpoint/2010/main" val="1636186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Przejście nr 1772</a:t>
            </a:r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3" y="2057400"/>
            <a:ext cx="7179733" cy="4038600"/>
          </a:xfrm>
        </p:spPr>
      </p:pic>
    </p:spTree>
    <p:extLst>
      <p:ext uri="{BB962C8B-B14F-4D97-AF65-F5344CB8AC3E}">
        <p14:creationId xmlns:p14="http://schemas.microsoft.com/office/powerpoint/2010/main" val="21103201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01" y="336666"/>
            <a:ext cx="8622593" cy="6093332"/>
          </a:xfrm>
        </p:spPr>
      </p:pic>
    </p:spTree>
    <p:extLst>
      <p:ext uri="{BB962C8B-B14F-4D97-AF65-F5344CB8AC3E}">
        <p14:creationId xmlns:p14="http://schemas.microsoft.com/office/powerpoint/2010/main" val="39700384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Przejście nr 1699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3" y="2057400"/>
            <a:ext cx="7179733" cy="4038600"/>
          </a:xfrm>
        </p:spPr>
      </p:pic>
    </p:spTree>
    <p:extLst>
      <p:ext uri="{BB962C8B-B14F-4D97-AF65-F5344CB8AC3E}">
        <p14:creationId xmlns:p14="http://schemas.microsoft.com/office/powerpoint/2010/main" val="42827235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/>
              <a:t>Przejście nr 1866</a:t>
            </a: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3" y="2057400"/>
            <a:ext cx="7179733" cy="4038600"/>
          </a:xfrm>
        </p:spPr>
      </p:pic>
    </p:spTree>
    <p:extLst>
      <p:ext uri="{BB962C8B-B14F-4D97-AF65-F5344CB8AC3E}">
        <p14:creationId xmlns:p14="http://schemas.microsoft.com/office/powerpoint/2010/main" val="11435431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5264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Wnioski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55264" y="1131276"/>
            <a:ext cx="7404653" cy="5292969"/>
          </a:xfrm>
        </p:spPr>
        <p:txBody>
          <a:bodyPr>
            <a:normAutofit lnSpcReduction="10000"/>
          </a:bodyPr>
          <a:lstStyle/>
          <a:p>
            <a:pPr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ramach prac opracowano metodykę oceny BRD infrastruktury, organizacji ruchu oraz zachowania wszystkich użytkowników.</a:t>
            </a: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Audyt został zrealizowany przez certyfikowanych Audytorów BRD w dwóch etapach: wizja lokalna oraz prace laboratoryjne. </a:t>
            </a: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ramach prac i przeprowadzonych analiz opracowano grupy powtarzalnych zagrożeń BRD. Najczęściej występującym problemem spośród wszystkich stwierdzonych jest ograniczona widoczność z uwagi na parkowanie pojazdów. Problem wystąpił w ponad 30 % przypadków. </a:t>
            </a: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celu wskazania kierunków podniesienia poziomu BRD zaproponowano zalecania dla każdego analizowanego przejścia dla pieszych. Najczęściej występującym zaleceniem spośród wszystkich przyjętych jest Widoczność - fizyczne wykluczenie możliwości parkowania. </a:t>
            </a: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749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293077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Karta raportu BRD – arkusz 1, 2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10086" r="10571" b="10256"/>
          <a:stretch/>
        </p:blipFill>
        <p:spPr>
          <a:xfrm>
            <a:off x="738847" y="1453663"/>
            <a:ext cx="3420000" cy="4903753"/>
          </a:xfrm>
          <a:prstGeom prst="rect">
            <a:avLst/>
          </a:prstGeom>
          <a:ln>
            <a:noFill/>
          </a:ln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1" t="10257" r="8636" b="7879"/>
          <a:stretch/>
        </p:blipFill>
        <p:spPr>
          <a:xfrm>
            <a:off x="4501368" y="1453662"/>
            <a:ext cx="3420000" cy="490375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537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3277" y="0"/>
            <a:ext cx="7406640" cy="1356360"/>
          </a:xfrm>
          <a:noFill/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Wnioski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55264" y="1107830"/>
            <a:ext cx="7404653" cy="5375031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podstawie wizji w terenie oraz analizy pozostałych danych Audytorzy wystawili oceny odpowiadające poziomowi zagrożeń bezpieczeństwa niechronionych użytkowników ruchu drogowego. 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0 – 12 wystąpień.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1 – 18 wystąpień.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2 – 58 wystąpień.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3 – 141 wystąpień.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4 </a:t>
            </a:r>
            <a:r>
              <a:rPr lang="pl-PL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126 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wystąpień.</a:t>
            </a:r>
          </a:p>
          <a:p>
            <a:pPr lvl="2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Ocena 5 – 13 wystąpień.</a:t>
            </a:r>
            <a:endParaRPr lang="pl-PL" dirty="0"/>
          </a:p>
          <a:p>
            <a:pPr lvl="0"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Spośród analizowanych 370 przejść dla pieszych wskazano te, które charakteryzowały się najniższym poziomem bezpieczeństwa niechronionych użytkowników ruchu. Wskazano 30 przejść dla pieszych. W grupie tych przejść zawarte są te, które otrzymały ocenę 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oraz ocenę 1.</a:t>
            </a:r>
          </a:p>
          <a:p>
            <a:pPr lvl="0"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Dla wskazanych przejść zleca się podjęcie pilnych działań zmniejszających zagrożenia dla niechronionych użytkowników ruchu. </a:t>
            </a:r>
          </a:p>
          <a:p>
            <a:pPr lvl="0"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854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293077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Karta raportu BRD – arkusz 3, 4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1" t="9931" r="8580" b="10858"/>
          <a:stretch/>
        </p:blipFill>
        <p:spPr>
          <a:xfrm>
            <a:off x="857250" y="1512277"/>
            <a:ext cx="3420000" cy="4718734"/>
          </a:xfrm>
          <a:prstGeom prst="rect">
            <a:avLst/>
          </a:prstGeom>
          <a:ln>
            <a:noFill/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7" t="10256" r="9119" b="12148"/>
          <a:stretch/>
        </p:blipFill>
        <p:spPr>
          <a:xfrm>
            <a:off x="4701247" y="1512277"/>
            <a:ext cx="3420000" cy="471873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9136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293077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Karta raportu BRD – arkusz 5, 6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10085" r="9362" b="12308"/>
          <a:stretch/>
        </p:blipFill>
        <p:spPr>
          <a:xfrm>
            <a:off x="857250" y="1403252"/>
            <a:ext cx="3420000" cy="4705091"/>
          </a:xfrm>
          <a:prstGeom prst="rect">
            <a:avLst/>
          </a:prstGeom>
          <a:ln>
            <a:noFill/>
          </a:ln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1" t="10085" r="8878" b="11602"/>
          <a:stretch/>
        </p:blipFill>
        <p:spPr>
          <a:xfrm>
            <a:off x="4560570" y="1403252"/>
            <a:ext cx="3420000" cy="470509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251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293077"/>
            <a:ext cx="7406640" cy="1356360"/>
          </a:xfrm>
        </p:spPr>
        <p:txBody>
          <a:bodyPr>
            <a:normAutofit/>
          </a:bodyPr>
          <a:lstStyle/>
          <a:p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Karta raportu BRD – arkusz 7, 8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6" t="10085" r="9845" b="9933"/>
          <a:stretch/>
        </p:blipFill>
        <p:spPr>
          <a:xfrm>
            <a:off x="973016" y="1339840"/>
            <a:ext cx="3420000" cy="4908560"/>
          </a:xfrm>
          <a:prstGeom prst="rect">
            <a:avLst/>
          </a:prstGeom>
          <a:ln>
            <a:noFill/>
          </a:ln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3" t="10085" r="9869" b="9933"/>
          <a:stretch/>
        </p:blipFill>
        <p:spPr>
          <a:xfrm>
            <a:off x="4618453" y="1339840"/>
            <a:ext cx="3420000" cy="4908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8888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7250" y="93784"/>
            <a:ext cx="7406640" cy="1356360"/>
          </a:xfrm>
        </p:spPr>
        <p:txBody>
          <a:bodyPr>
            <a:normAutofit/>
          </a:bodyPr>
          <a:lstStyle/>
          <a:p>
            <a:r>
              <a:rPr lang="pl-PL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Ranking przejść – zagrożenia i zalecenia - baza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20" y="1129021"/>
            <a:ext cx="83931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25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7" y="1868560"/>
            <a:ext cx="8485481" cy="4773083"/>
          </a:xfrm>
          <a:prstGeom prst="rect">
            <a:avLst/>
          </a:prstGeom>
        </p:spPr>
      </p:pic>
      <p:sp>
        <p:nvSpPr>
          <p:cNvPr id="25" name="pole tekstowe 24"/>
          <p:cNvSpPr txBox="1"/>
          <p:nvPr/>
        </p:nvSpPr>
        <p:spPr>
          <a:xfrm>
            <a:off x="565258" y="221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30" name="Prostokąt 29"/>
          <p:cNvSpPr/>
          <p:nvPr/>
        </p:nvSpPr>
        <p:spPr>
          <a:xfrm>
            <a:off x="329246" y="762541"/>
            <a:ext cx="1585280" cy="2852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noFill/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329251" y="1425317"/>
            <a:ext cx="84854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b="1" dirty="0"/>
              <a:t>Brak lub niewystarczające urządzenia dla niepełnosprawnych – rampa</a:t>
            </a:r>
          </a:p>
          <a:p>
            <a:r>
              <a:rPr lang="pl-PL" b="1" dirty="0"/>
              <a:t>Brak lub niewystarczające urządzenia dla niepełnosprawnych - niewidomi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602239"/>
              </p:ext>
            </p:extLst>
          </p:nvPr>
        </p:nvGraphicFramePr>
        <p:xfrm>
          <a:off x="329246" y="296591"/>
          <a:ext cx="8485485" cy="1393676"/>
        </p:xfrm>
        <a:graphic>
          <a:graphicData uri="http://schemas.openxmlformats.org/drawingml/2006/table">
            <a:tbl>
              <a:tblPr/>
              <a:tblGrid>
                <a:gridCol w="1595562">
                  <a:extLst>
                    <a:ext uri="{9D8B030D-6E8A-4147-A177-3AD203B41FA5}">
                      <a16:colId xmlns:a16="http://schemas.microsoft.com/office/drawing/2014/main" val="17792640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313130150"/>
                    </a:ext>
                  </a:extLst>
                </a:gridCol>
                <a:gridCol w="1377985">
                  <a:extLst>
                    <a:ext uri="{9D8B030D-6E8A-4147-A177-3AD203B41FA5}">
                      <a16:colId xmlns:a16="http://schemas.microsoft.com/office/drawing/2014/main" val="1647993142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1423361366"/>
                    </a:ext>
                  </a:extLst>
                </a:gridCol>
                <a:gridCol w="1543757">
                  <a:extLst>
                    <a:ext uri="{9D8B030D-6E8A-4147-A177-3AD203B41FA5}">
                      <a16:colId xmlns:a16="http://schemas.microsoft.com/office/drawing/2014/main" val="1441980695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2600722109"/>
                    </a:ext>
                  </a:extLst>
                </a:gridCol>
                <a:gridCol w="1201851">
                  <a:extLst>
                    <a:ext uri="{9D8B030D-6E8A-4147-A177-3AD203B41FA5}">
                      <a16:colId xmlns:a16="http://schemas.microsoft.com/office/drawing/2014/main" val="4220948208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4119123942"/>
                    </a:ext>
                  </a:extLst>
                </a:gridCol>
                <a:gridCol w="1398706">
                  <a:extLst>
                    <a:ext uri="{9D8B030D-6E8A-4147-A177-3AD203B41FA5}">
                      <a16:colId xmlns:a16="http://schemas.microsoft.com/office/drawing/2014/main" val="722628801"/>
                    </a:ext>
                  </a:extLst>
                </a:gridCol>
              </a:tblGrid>
              <a:tr h="25241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ZAGROŻENIA</a:t>
                      </a:r>
                    </a:p>
                  </a:txBody>
                  <a:tcPr marL="9015" marR="9015" marT="90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605585"/>
                  </a:ext>
                </a:extLst>
              </a:tr>
              <a:tr h="239792">
                <a:tc>
                  <a:txBody>
                    <a:bodyPr/>
                    <a:lstStyle/>
                    <a:p>
                      <a:pPr algn="ctr" fontAlgn="b"/>
                      <a:endParaRPr lang="pl-PL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99126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USPRAWNIENIA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WIDOCZNOŚĆ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OZNAKOWANIE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GEOMETRIA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POZOSTAŁE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125617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Prędkość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944251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Stan techniczny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421994"/>
                  </a:ext>
                </a:extLst>
              </a:tr>
              <a:tr h="225368"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15" marR="9015" marT="901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Odwodnienie</a:t>
                      </a:r>
                    </a:p>
                  </a:txBody>
                  <a:tcPr marL="9015" marR="9015" marT="90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64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17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theme/theme1.xml><?xml version="1.0" encoding="utf-8"?>
<a:theme xmlns:a="http://schemas.openxmlformats.org/drawingml/2006/main" name="Podstawa">
  <a:themeElements>
    <a:clrScheme name="Podstawa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Podstawa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odstawa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TM03457444[[fn=Podstawa]]</Template>
  <TotalTime>462</TotalTime>
  <Words>858</Words>
  <Application>Microsoft Office PowerPoint</Application>
  <PresentationFormat>Pokaz na ekranie (4:3)</PresentationFormat>
  <Paragraphs>171</Paragraphs>
  <Slides>40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4" baseType="lpstr">
      <vt:lpstr>Arial</vt:lpstr>
      <vt:lpstr>Calibri</vt:lpstr>
      <vt:lpstr>Corbel</vt:lpstr>
      <vt:lpstr>Podstawa</vt:lpstr>
      <vt:lpstr>Raport oceny BRD przejść dla pieszych w dzielnicy Śródmieście</vt:lpstr>
      <vt:lpstr>Przedmiot zamówienia</vt:lpstr>
      <vt:lpstr>Zakres pracy</vt:lpstr>
      <vt:lpstr>Karta raportu BRD – arkusz 1, 2</vt:lpstr>
      <vt:lpstr>Karta raportu BRD – arkusz 3, 4</vt:lpstr>
      <vt:lpstr>Karta raportu BRD – arkusz 5, 6</vt:lpstr>
      <vt:lpstr>Karta raportu BRD – arkusz 7, 8</vt:lpstr>
      <vt:lpstr>Ranking przejść – zagrożenia i zalecenia - baza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Zagrożenia</vt:lpstr>
      <vt:lpstr>Zalecenia</vt:lpstr>
      <vt:lpstr>Ranking przejść – subiektywna ocena Audytorów</vt:lpstr>
      <vt:lpstr>Przejścia dla pieszych do realizacji usprawnień w pierwszej kolejności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Najniższa ocena – „0”</vt:lpstr>
      <vt:lpstr>Prezentacja programu PowerPoint</vt:lpstr>
      <vt:lpstr>Przejście nr 1727</vt:lpstr>
      <vt:lpstr>Prezentacja programu PowerPoint</vt:lpstr>
      <vt:lpstr>Przejście nr 1696</vt:lpstr>
      <vt:lpstr>Przejście nr 1772</vt:lpstr>
      <vt:lpstr>Prezentacja programu PowerPoint</vt:lpstr>
      <vt:lpstr>Przejście nr 1699</vt:lpstr>
      <vt:lpstr>Przejście nr 1866</vt:lpstr>
      <vt:lpstr>Wnioski</vt:lpstr>
      <vt:lpstr>Wnioski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Tomasz Mackun</dc:creator>
  <cp:lastModifiedBy>Tomasz Mackun</cp:lastModifiedBy>
  <cp:revision>43</cp:revision>
  <dcterms:created xsi:type="dcterms:W3CDTF">2016-07-25T07:54:41Z</dcterms:created>
  <dcterms:modified xsi:type="dcterms:W3CDTF">2016-10-28T06:52:53Z</dcterms:modified>
</cp:coreProperties>
</file>